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8" r:id="rId3"/>
    <p:sldMasterId id="2147483702" r:id="rId4"/>
    <p:sldMasterId id="2147483716" r:id="rId5"/>
    <p:sldMasterId id="2147483730" r:id="rId6"/>
  </p:sldMasterIdLst>
  <p:notesMasterIdLst>
    <p:notesMasterId r:id="rId53"/>
  </p:notesMasterIdLst>
  <p:sldIdLst>
    <p:sldId id="256" r:id="rId7"/>
    <p:sldId id="410" r:id="rId8"/>
    <p:sldId id="274" r:id="rId9"/>
    <p:sldId id="335" r:id="rId10"/>
    <p:sldId id="456" r:id="rId11"/>
    <p:sldId id="457" r:id="rId12"/>
    <p:sldId id="459" r:id="rId13"/>
    <p:sldId id="460" r:id="rId14"/>
    <p:sldId id="461" r:id="rId15"/>
    <p:sldId id="462" r:id="rId16"/>
    <p:sldId id="458" r:id="rId17"/>
    <p:sldId id="463" r:id="rId18"/>
    <p:sldId id="464" r:id="rId19"/>
    <p:sldId id="465" r:id="rId20"/>
    <p:sldId id="481" r:id="rId21"/>
    <p:sldId id="466" r:id="rId22"/>
    <p:sldId id="468" r:id="rId23"/>
    <p:sldId id="467" r:id="rId24"/>
    <p:sldId id="469" r:id="rId25"/>
    <p:sldId id="470" r:id="rId26"/>
    <p:sldId id="471" r:id="rId27"/>
    <p:sldId id="472" r:id="rId28"/>
    <p:sldId id="479" r:id="rId29"/>
    <p:sldId id="385" r:id="rId30"/>
    <p:sldId id="345" r:id="rId31"/>
    <p:sldId id="362" r:id="rId32"/>
    <p:sldId id="376" r:id="rId33"/>
    <p:sldId id="380" r:id="rId34"/>
    <p:sldId id="384" r:id="rId35"/>
    <p:sldId id="386" r:id="rId36"/>
    <p:sldId id="391" r:id="rId37"/>
    <p:sldId id="387" r:id="rId38"/>
    <p:sldId id="388" r:id="rId39"/>
    <p:sldId id="389" r:id="rId40"/>
    <p:sldId id="390" r:id="rId41"/>
    <p:sldId id="392" r:id="rId42"/>
    <p:sldId id="393" r:id="rId43"/>
    <p:sldId id="394" r:id="rId44"/>
    <p:sldId id="395" r:id="rId45"/>
    <p:sldId id="396" r:id="rId46"/>
    <p:sldId id="397" r:id="rId47"/>
    <p:sldId id="398" r:id="rId48"/>
    <p:sldId id="399" r:id="rId49"/>
    <p:sldId id="400" r:id="rId50"/>
    <p:sldId id="401" r:id="rId51"/>
    <p:sldId id="40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DAE3F3"/>
    <a:srgbClr val="1F1F1F"/>
    <a:srgbClr val="E0E0E0"/>
    <a:srgbClr val="5FD835"/>
    <a:srgbClr val="89C4FF"/>
    <a:srgbClr val="71B8FF"/>
    <a:srgbClr val="5DA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91" autoAdjust="0"/>
    <p:restoredTop sz="72637" autoAdjust="0"/>
  </p:normalViewPr>
  <p:slideViewPr>
    <p:cSldViewPr snapToGrid="0">
      <p:cViewPr varScale="1">
        <p:scale>
          <a:sx n="80" d="100"/>
          <a:sy n="80" d="100"/>
        </p:scale>
        <p:origin x="18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EC343-A7FB-4FA4-977C-0B6BC63BA010}" type="datetimeFigureOut">
              <a:rPr lang="zh-SG" altLang="en-US" smtClean="0"/>
              <a:t>9/4/2024</a:t>
            </a:fld>
            <a:endParaRPr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15CC2-FEA2-4369-A824-3C4B7B8D0BB4}" type="slidenum">
              <a:rPr lang="zh-SG" altLang="en-US" smtClean="0"/>
              <a:t>‹#›</a:t>
            </a:fld>
            <a:endParaRPr lang="zh-SG" altLang="en-US"/>
          </a:p>
        </p:txBody>
      </p:sp>
    </p:spTree>
    <p:extLst>
      <p:ext uri="{BB962C8B-B14F-4D97-AF65-F5344CB8AC3E}">
        <p14:creationId xmlns:p14="http://schemas.microsoft.com/office/powerpoint/2010/main" val="1020653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endParaRPr lang="zh-CN" altLang="zh-SG" sz="1800" kern="1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EC15CC2-FEA2-4369-A824-3C4B7B8D0BB4}" type="slidenum">
              <a:rPr lang="zh-SG" altLang="en-US" smtClean="0"/>
              <a:t>1</a:t>
            </a:fld>
            <a:endParaRPr lang="zh-SG" altLang="en-US"/>
          </a:p>
        </p:txBody>
      </p:sp>
    </p:spTree>
    <p:extLst>
      <p:ext uri="{BB962C8B-B14F-4D97-AF65-F5344CB8AC3E}">
        <p14:creationId xmlns:p14="http://schemas.microsoft.com/office/powerpoint/2010/main" val="238829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a:t>The variances, beta, and </a:t>
            </a:r>
            <a:r>
              <a:rPr lang="en-US" altLang="zh-SG" dirty="0" err="1"/>
              <a:t>signma</a:t>
            </a:r>
            <a:r>
              <a:rPr lang="en-US" altLang="zh-SG" dirty="0"/>
              <a:t> are modeling choices.</a:t>
            </a: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27</a:t>
            </a:fld>
            <a:endParaRPr lang="zh-SG" altLang="en-US"/>
          </a:p>
        </p:txBody>
      </p:sp>
    </p:spTree>
    <p:extLst>
      <p:ext uri="{BB962C8B-B14F-4D97-AF65-F5344CB8AC3E}">
        <p14:creationId xmlns:p14="http://schemas.microsoft.com/office/powerpoint/2010/main" val="157171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SG" dirty="0"/>
                  <a:t>Given a </a:t>
                </a:r>
                <a14:m>
                  <m:oMath xmlns:m="http://schemas.openxmlformats.org/officeDocument/2006/math">
                    <m:r>
                      <a:rPr lang="en-US" altLang="zh-SG" i="1" dirty="0" smtClean="0">
                        <a:latin typeface="Cambria Math" panose="02040503050406030204" pitchFamily="18" charset="0"/>
                      </a:rPr>
                      <m:t>𝑧</m:t>
                    </m:r>
                  </m:oMath>
                </a14:m>
                <a:r>
                  <a:rPr lang="en-US" altLang="zh-SG" dirty="0"/>
                  <a:t>, we can synthesize an image by passing it through the decoder of the autoencoder.</a:t>
                </a:r>
                <a:endParaRPr lang="zh-SG" altLang="en-US" dirty="0"/>
              </a:p>
            </p:txBody>
          </p:sp>
        </mc:Choice>
        <mc:Fallback xmlns="">
          <p:sp>
            <p:nvSpPr>
              <p:cNvPr id="3" name="Notes Placeholder 2"/>
              <p:cNvSpPr>
                <a:spLocks noGrp="1"/>
              </p:cNvSpPr>
              <p:nvPr>
                <p:ph type="body" idx="1"/>
              </p:nvPr>
            </p:nvSpPr>
            <p:spPr/>
            <p:txBody>
              <a:bodyPr/>
              <a:lstStyle/>
              <a:p>
                <a:r>
                  <a:rPr lang="en-US" altLang="zh-SG" dirty="0"/>
                  <a:t>Given a </a:t>
                </a:r>
                <a:r>
                  <a:rPr lang="en-US" altLang="zh-SG" i="0" dirty="0">
                    <a:latin typeface="Cambria Math" panose="02040503050406030204" pitchFamily="18" charset="0"/>
                  </a:rPr>
                  <a:t>𝑧</a:t>
                </a:r>
                <a:r>
                  <a:rPr lang="en-US" altLang="zh-SG" dirty="0"/>
                  <a:t>, we can synthesize an image by passing it through the decoder of the autoencoder.</a:t>
                </a:r>
                <a:endParaRPr lang="zh-SG" altLang="en-US" dirty="0"/>
              </a:p>
            </p:txBody>
          </p:sp>
        </mc:Fallback>
      </mc:AlternateContent>
      <p:sp>
        <p:nvSpPr>
          <p:cNvPr id="4" name="Slide Number Placeholder 3"/>
          <p:cNvSpPr>
            <a:spLocks noGrp="1"/>
          </p:cNvSpPr>
          <p:nvPr>
            <p:ph type="sldNum" sz="quarter" idx="5"/>
          </p:nvPr>
        </p:nvSpPr>
        <p:spPr/>
        <p:txBody>
          <a:bodyPr/>
          <a:lstStyle/>
          <a:p>
            <a:fld id="{BEC15CC2-FEA2-4369-A824-3C4B7B8D0BB4}" type="slidenum">
              <a:rPr lang="zh-SG" altLang="en-US" smtClean="0"/>
              <a:t>33</a:t>
            </a:fld>
            <a:endParaRPr lang="zh-SG" altLang="en-US"/>
          </a:p>
        </p:txBody>
      </p:sp>
    </p:spTree>
    <p:extLst>
      <p:ext uri="{BB962C8B-B14F-4D97-AF65-F5344CB8AC3E}">
        <p14:creationId xmlns:p14="http://schemas.microsoft.com/office/powerpoint/2010/main" val="3842812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SG" dirty="0"/>
              <a:t>For example, maybe the encoder has learned to map all images to embeddings far from the origin; then a unit Gaussian z would be far out of distribution and the decoder’s behavior could be arbitrary for this out-of-distribution input.</a:t>
            </a:r>
          </a:p>
          <a:p>
            <a:pPr algn="l"/>
            <a:endParaRPr lang="zh-SG" altLang="en-US" dirty="0"/>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34</a:t>
            </a:fld>
            <a:endParaRPr lang="zh-SG" altLang="en-US"/>
          </a:p>
        </p:txBody>
      </p:sp>
    </p:spTree>
    <p:extLst>
      <p:ext uri="{BB962C8B-B14F-4D97-AF65-F5344CB8AC3E}">
        <p14:creationId xmlns:p14="http://schemas.microsoft.com/office/powerpoint/2010/main" val="793774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Rather than sampling </a:t>
            </a:r>
            <a:r>
              <a:rPr lang="en-US" altLang="zh-SG" sz="1800" b="1" i="0" dirty="0">
                <a:solidFill>
                  <a:srgbClr val="000000"/>
                </a:solidFill>
                <a:effectLst/>
                <a:latin typeface="CMBX10"/>
              </a:rPr>
              <a:t>z</a:t>
            </a:r>
            <a:r>
              <a:rPr lang="en-US" altLang="zh-SG" sz="1800" b="0" i="0" dirty="0">
                <a:solidFill>
                  <a:srgbClr val="000000"/>
                </a:solidFill>
                <a:effectLst/>
                <a:latin typeface="NimbusRomNo9L-Regu"/>
              </a:rPr>
              <a:t>(</a:t>
            </a:r>
            <a:r>
              <a:rPr lang="en-US" altLang="zh-SG" sz="1800" b="0" i="1" dirty="0" err="1">
                <a:solidFill>
                  <a:srgbClr val="000000"/>
                </a:solidFill>
                <a:effectLst/>
                <a:latin typeface="NimbusRomNo9L-ReguItal"/>
              </a:rPr>
              <a:t>i</a:t>
            </a:r>
            <a:r>
              <a:rPr lang="en-US" altLang="zh-SG" sz="1800" b="0" i="0" dirty="0">
                <a:solidFill>
                  <a:srgbClr val="000000"/>
                </a:solidFill>
                <a:effectLst/>
                <a:latin typeface="NimbusRomNo9L-Regu"/>
              </a:rPr>
              <a:t>) </a:t>
            </a:r>
            <a:r>
              <a:rPr lang="en-US" altLang="zh-SG" sz="1800" b="0" i="1" dirty="0">
                <a:solidFill>
                  <a:srgbClr val="000000"/>
                </a:solidFill>
                <a:effectLst/>
                <a:latin typeface="CMSY10"/>
              </a:rPr>
              <a:t>∼ </a:t>
            </a:r>
            <a:r>
              <a:rPr lang="en-US" altLang="zh-SG" sz="1800" b="0" i="1" dirty="0" err="1">
                <a:solidFill>
                  <a:srgbClr val="000000"/>
                </a:solidFill>
                <a:effectLst/>
                <a:latin typeface="NimbusRomNo9L-ReguItal"/>
              </a:rPr>
              <a:t>p</a:t>
            </a:r>
            <a:r>
              <a:rPr lang="en-US" altLang="zh-SG" sz="1800" b="1" i="0" dirty="0" err="1">
                <a:solidFill>
                  <a:srgbClr val="000000"/>
                </a:solidFill>
                <a:effectLst/>
                <a:latin typeface="CMBX7"/>
              </a:rPr>
              <a:t>z</a:t>
            </a:r>
            <a:r>
              <a:rPr lang="en-US" altLang="zh-SG" sz="1800" b="0" i="0" dirty="0">
                <a:solidFill>
                  <a:srgbClr val="000000"/>
                </a:solidFill>
                <a:effectLst/>
                <a:latin typeface="NimbusRomNo9L-Regu"/>
              </a:rPr>
              <a:t>, we sample from some other density </a:t>
            </a:r>
            <a:r>
              <a:rPr lang="en-US" altLang="zh-SG" sz="1800" b="1" i="0" dirty="0">
                <a:solidFill>
                  <a:srgbClr val="000000"/>
                </a:solidFill>
                <a:effectLst/>
                <a:latin typeface="CMBX10"/>
              </a:rPr>
              <a:t>z</a:t>
            </a:r>
            <a:r>
              <a:rPr lang="en-US" altLang="zh-SG" sz="1800" b="0" i="0" dirty="0">
                <a:solidFill>
                  <a:srgbClr val="000000"/>
                </a:solidFill>
                <a:effectLst/>
                <a:latin typeface="NimbusRomNo9L-Regu"/>
              </a:rPr>
              <a:t>(</a:t>
            </a:r>
            <a:r>
              <a:rPr lang="en-US" altLang="zh-SG" sz="1800" b="0" i="1" dirty="0" err="1">
                <a:solidFill>
                  <a:srgbClr val="000000"/>
                </a:solidFill>
                <a:effectLst/>
                <a:latin typeface="NimbusRomNo9L-ReguItal"/>
              </a:rPr>
              <a:t>i</a:t>
            </a:r>
            <a:r>
              <a:rPr lang="en-US" altLang="zh-SG" sz="1800" b="0" i="0" dirty="0">
                <a:solidFill>
                  <a:srgbClr val="000000"/>
                </a:solidFill>
                <a:effectLst/>
                <a:latin typeface="NimbusRomNo9L-Regu"/>
              </a:rPr>
              <a:t>) </a:t>
            </a:r>
            <a:r>
              <a:rPr lang="en-US" altLang="zh-SG" sz="1800" b="0" i="1" dirty="0">
                <a:solidFill>
                  <a:srgbClr val="000000"/>
                </a:solidFill>
                <a:effectLst/>
                <a:latin typeface="CMSY10"/>
              </a:rPr>
              <a:t>∼ </a:t>
            </a:r>
            <a:r>
              <a:rPr lang="en-US" altLang="zh-SG" sz="1800" b="0" i="1" dirty="0" err="1">
                <a:solidFill>
                  <a:srgbClr val="000000"/>
                </a:solidFill>
                <a:effectLst/>
                <a:latin typeface="NimbusRomNo9L-ReguItal"/>
              </a:rPr>
              <a:t>q</a:t>
            </a:r>
            <a:r>
              <a:rPr lang="en-US" altLang="zh-SG" sz="1800" b="1" i="0" dirty="0" err="1">
                <a:solidFill>
                  <a:srgbClr val="000000"/>
                </a:solidFill>
                <a:effectLst/>
                <a:latin typeface="CMBX7"/>
              </a:rPr>
              <a:t>z</a:t>
            </a:r>
            <a:r>
              <a:rPr lang="en-US" altLang="zh-SG" dirty="0"/>
              <a:t> </a:t>
            </a:r>
            <a:br>
              <a:rPr lang="en-US" altLang="zh-SG" dirty="0"/>
            </a:b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39</a:t>
            </a:fld>
            <a:endParaRPr lang="zh-SG" altLang="en-US"/>
          </a:p>
        </p:txBody>
      </p:sp>
    </p:spTree>
    <p:extLst>
      <p:ext uri="{BB962C8B-B14F-4D97-AF65-F5344CB8AC3E}">
        <p14:creationId xmlns:p14="http://schemas.microsoft.com/office/powerpoint/2010/main" val="2156032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dirty="0"/>
              <a:t>The remaining problem: this distribution may be complicated, how?</a:t>
            </a:r>
          </a:p>
        </p:txBody>
      </p:sp>
      <p:sp>
        <p:nvSpPr>
          <p:cNvPr id="4" name="灯片编号占位符 3"/>
          <p:cNvSpPr>
            <a:spLocks noGrp="1"/>
          </p:cNvSpPr>
          <p:nvPr>
            <p:ph type="sldNum" sz="quarter" idx="5"/>
          </p:nvPr>
        </p:nvSpPr>
        <p:spPr/>
        <p:txBody>
          <a:bodyPr/>
          <a:lstStyle/>
          <a:p>
            <a:fld id="{BEC15CC2-FEA2-4369-A824-3C4B7B8D0BB4}" type="slidenum">
              <a:rPr lang="zh-SG" altLang="en-US" smtClean="0"/>
              <a:t>41</a:t>
            </a:fld>
            <a:endParaRPr lang="zh-SG" altLang="en-US"/>
          </a:p>
        </p:txBody>
      </p:sp>
    </p:spTree>
    <p:extLst>
      <p:ext uri="{BB962C8B-B14F-4D97-AF65-F5344CB8AC3E}">
        <p14:creationId xmlns:p14="http://schemas.microsoft.com/office/powerpoint/2010/main" val="1814043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Here we have defined a new cost function, </a:t>
                </a:r>
                <a:r>
                  <a:rPr lang="en-US" altLang="zh-SG" sz="1800" b="0" i="1" dirty="0">
                    <a:solidFill>
                      <a:srgbClr val="000000"/>
                    </a:solidFill>
                    <a:effectLst/>
                    <a:latin typeface="NimbusRomNo9L-ReguItal"/>
                  </a:rPr>
                  <a:t>J</a:t>
                </a:r>
                <a:r>
                  <a:rPr lang="en-US" altLang="zh-SG" sz="1800" b="0" i="0" dirty="0">
                    <a:solidFill>
                      <a:srgbClr val="000000"/>
                    </a:solidFill>
                    <a:effectLst/>
                    <a:latin typeface="NimbusRomNo9L-Regu"/>
                  </a:rPr>
                  <a:t>, whose minimizer with respect to </a:t>
                </a:r>
                <a14:m>
                  <m:oMath xmlns:m="http://schemas.openxmlformats.org/officeDocument/2006/math">
                    <m:r>
                      <a:rPr lang="en-US" altLang="zh-SG" sz="1800" b="0" i="1" smtClean="0">
                        <a:solidFill>
                          <a:srgbClr val="000000"/>
                        </a:solidFill>
                        <a:effectLst/>
                        <a:latin typeface="Cambria Math" panose="02040503050406030204" pitchFamily="18" charset="0"/>
                      </a:rPr>
                      <m:t>𝜓</m:t>
                    </m:r>
                  </m:oMath>
                </a14:m>
                <a:r>
                  <a:rPr lang="en-US" altLang="zh-SG" sz="1800" b="0" i="0" dirty="0">
                    <a:solidFill>
                      <a:srgbClr val="000000"/>
                    </a:solidFill>
                    <a:effectLst/>
                    <a:latin typeface="NimbusRomNo9L-Regu"/>
                  </a:rPr>
                  <a:t> is the same as the minimizer for </a:t>
                </a:r>
                <a:r>
                  <a:rPr lang="en-US" altLang="zh-SG" sz="1800" b="0" i="1" dirty="0" err="1">
                    <a:solidFill>
                      <a:srgbClr val="000000"/>
                    </a:solidFill>
                    <a:effectLst/>
                    <a:latin typeface="NimbusRomNo9L-ReguItal"/>
                  </a:rPr>
                  <a:t>Jq</a:t>
                </a:r>
                <a:r>
                  <a:rPr lang="en-US" altLang="zh-SG" sz="1800" b="0" i="0" dirty="0">
                    <a:solidFill>
                      <a:srgbClr val="000000"/>
                    </a:solidFill>
                    <a:effectLst/>
                    <a:latin typeface="NimbusRomNo9L-Regu"/>
                  </a:rPr>
                  <a:t>.</a:t>
                </a:r>
                <a:r>
                  <a:rPr lang="en-US" altLang="zh-SG" dirty="0"/>
                  <a:t> </a:t>
                </a:r>
                <a:br>
                  <a:rPr lang="en-US" altLang="zh-SG" dirty="0"/>
                </a:br>
                <a:endParaRPr lang="zh-SG" altLang="en-US" dirty="0"/>
              </a:p>
            </p:txBody>
          </p:sp>
        </mc:Choice>
        <mc:Fallback xmlns="">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Here we have defined a new cost function, </a:t>
                </a:r>
                <a:r>
                  <a:rPr lang="en-US" altLang="zh-SG" sz="1800" b="0" i="1" dirty="0">
                    <a:solidFill>
                      <a:srgbClr val="000000"/>
                    </a:solidFill>
                    <a:effectLst/>
                    <a:latin typeface="NimbusRomNo9L-ReguItal"/>
                  </a:rPr>
                  <a:t>J</a:t>
                </a:r>
                <a:r>
                  <a:rPr lang="en-US" altLang="zh-SG" sz="1800" b="0" i="0" dirty="0">
                    <a:solidFill>
                      <a:srgbClr val="000000"/>
                    </a:solidFill>
                    <a:effectLst/>
                    <a:latin typeface="NimbusRomNo9L-Regu"/>
                  </a:rPr>
                  <a:t>, whose minimizer with respect to </a:t>
                </a:r>
                <a:r>
                  <a:rPr lang="en-US" altLang="zh-SG" sz="1800" b="0" i="0">
                    <a:solidFill>
                      <a:srgbClr val="000000"/>
                    </a:solidFill>
                    <a:effectLst/>
                    <a:latin typeface="Cambria Math" panose="02040503050406030204" pitchFamily="18" charset="0"/>
                  </a:rPr>
                  <a:t>𝜓</a:t>
                </a:r>
                <a:r>
                  <a:rPr lang="en-US" altLang="zh-SG" sz="1800" b="0" i="0" dirty="0">
                    <a:solidFill>
                      <a:srgbClr val="000000"/>
                    </a:solidFill>
                    <a:effectLst/>
                    <a:latin typeface="NimbusRomNo9L-Regu"/>
                  </a:rPr>
                  <a:t> is the same as the minimizer for </a:t>
                </a:r>
                <a:r>
                  <a:rPr lang="en-US" altLang="zh-SG" sz="1800" b="0" i="1" dirty="0" err="1">
                    <a:solidFill>
                      <a:srgbClr val="000000"/>
                    </a:solidFill>
                    <a:effectLst/>
                    <a:latin typeface="NimbusRomNo9L-ReguItal"/>
                  </a:rPr>
                  <a:t>Jq</a:t>
                </a:r>
                <a:r>
                  <a:rPr lang="en-US" altLang="zh-SG" sz="1800" b="0" i="0" dirty="0">
                    <a:solidFill>
                      <a:srgbClr val="000000"/>
                    </a:solidFill>
                    <a:effectLst/>
                    <a:latin typeface="NimbusRomNo9L-Regu"/>
                  </a:rPr>
                  <a:t>.</a:t>
                </a:r>
                <a:r>
                  <a:rPr lang="en-US" altLang="zh-SG" dirty="0"/>
                  <a:t> </a:t>
                </a:r>
                <a:br>
                  <a:rPr lang="en-US" altLang="zh-SG" dirty="0"/>
                </a:br>
                <a:endParaRPr lang="zh-SG" altLang="en-US" dirty="0"/>
              </a:p>
            </p:txBody>
          </p:sp>
        </mc:Fallback>
      </mc:AlternateContent>
      <p:sp>
        <p:nvSpPr>
          <p:cNvPr id="4" name="灯片编号占位符 3"/>
          <p:cNvSpPr>
            <a:spLocks noGrp="1"/>
          </p:cNvSpPr>
          <p:nvPr>
            <p:ph type="sldNum" sz="quarter" idx="5"/>
          </p:nvPr>
        </p:nvSpPr>
        <p:spPr/>
        <p:txBody>
          <a:bodyPr/>
          <a:lstStyle/>
          <a:p>
            <a:fld id="{BEC15CC2-FEA2-4369-A824-3C4B7B8D0BB4}" type="slidenum">
              <a:rPr lang="zh-SG" altLang="en-US" smtClean="0"/>
              <a:t>42</a:t>
            </a:fld>
            <a:endParaRPr lang="zh-SG" altLang="en-US"/>
          </a:p>
        </p:txBody>
      </p:sp>
    </p:spTree>
    <p:extLst>
      <p:ext uri="{BB962C8B-B14F-4D97-AF65-F5344CB8AC3E}">
        <p14:creationId xmlns:p14="http://schemas.microsoft.com/office/powerpoint/2010/main" val="731330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45</a:t>
            </a:fld>
            <a:endParaRPr lang="zh-SG" altLang="en-US"/>
          </a:p>
        </p:txBody>
      </p:sp>
    </p:spTree>
    <p:extLst>
      <p:ext uri="{BB962C8B-B14F-4D97-AF65-F5344CB8AC3E}">
        <p14:creationId xmlns:p14="http://schemas.microsoft.com/office/powerpoint/2010/main" val="310669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a:t>Parsimony: </a:t>
            </a:r>
            <a:r>
              <a:rPr lang="zh-CN" altLang="en-US" dirty="0"/>
              <a:t>节俭，俭朴</a:t>
            </a: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5</a:t>
            </a:fld>
            <a:endParaRPr lang="zh-SG" altLang="en-US"/>
          </a:p>
        </p:txBody>
      </p:sp>
    </p:spTree>
    <p:extLst>
      <p:ext uri="{BB962C8B-B14F-4D97-AF65-F5344CB8AC3E}">
        <p14:creationId xmlns:p14="http://schemas.microsoft.com/office/powerpoint/2010/main" val="33030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9</a:t>
            </a:fld>
            <a:endParaRPr lang="zh-SG" altLang="en-US"/>
          </a:p>
        </p:txBody>
      </p:sp>
    </p:spTree>
    <p:extLst>
      <p:ext uri="{BB962C8B-B14F-4D97-AF65-F5344CB8AC3E}">
        <p14:creationId xmlns:p14="http://schemas.microsoft.com/office/powerpoint/2010/main" val="2446536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a:t>Illustrating the difference between aleatoric and epistemic uncertainty for semantic segmentation on the </a:t>
            </a:r>
            <a:r>
              <a:rPr lang="en-US" altLang="zh-SG" dirty="0" err="1"/>
              <a:t>CamVid</a:t>
            </a:r>
            <a:r>
              <a:rPr lang="en-US" altLang="zh-SG" dirty="0"/>
              <a:t> dataset. Aleatoric uncertainty captures noise inherent in the observations. In (d) our model exhibits increased aleatoric uncertainty on object boundaries and for objects far from the camera. Epistemic uncertainty accounts for our ignorance about which model generated our collected data. This is a notably different measure of uncertainty and in (e) our model exhibits increased epistemic uncertainty for semantically and visually challenging pixels. The bottom row shows a failure case of the segmentation model when the model fails to segment the footpath due to increased epistemic uncertainty, but not aleatoric uncertainty.</a:t>
            </a: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15</a:t>
            </a:fld>
            <a:endParaRPr lang="zh-SG" altLang="en-US"/>
          </a:p>
        </p:txBody>
      </p:sp>
    </p:spTree>
    <p:extLst>
      <p:ext uri="{BB962C8B-B14F-4D97-AF65-F5344CB8AC3E}">
        <p14:creationId xmlns:p14="http://schemas.microsoft.com/office/powerpoint/2010/main" val="222274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altLang="zh-SG" i="1" smtClean="0">
                        <a:latin typeface="Cambria Math" panose="02040503050406030204" pitchFamily="18" charset="0"/>
                      </a:rPr>
                      <m:t>𝑝</m:t>
                    </m:r>
                    <m:r>
                      <a:rPr lang="en-US" altLang="zh-SG" i="1" smtClean="0">
                        <a:latin typeface="Cambria Math" panose="02040503050406030204" pitchFamily="18" charset="0"/>
                      </a:rPr>
                      <m:t>(</m:t>
                    </m:r>
                    <m:r>
                      <a:rPr lang="en-US" altLang="zh-SG" b="1" i="1">
                        <a:latin typeface="Cambria Math" panose="02040503050406030204" pitchFamily="18" charset="0"/>
                      </a:rPr>
                      <m:t>𝒘</m:t>
                    </m:r>
                    <m:r>
                      <a:rPr lang="en-US" altLang="zh-SG" i="1" smtClean="0">
                        <a:latin typeface="Cambria Math" panose="02040503050406030204" pitchFamily="18" charset="0"/>
                      </a:rPr>
                      <m:t>)</m:t>
                    </m:r>
                  </m:oMath>
                </a14:m>
                <a:r>
                  <a:rPr lang="en-SG" dirty="0"/>
                  <a:t>: prior of parameter </a:t>
                </a:r>
                <a14:m>
                  <m:oMath xmlns:m="http://schemas.openxmlformats.org/officeDocument/2006/math">
                    <m:r>
                      <a:rPr lang="en-US" altLang="zh-SG" b="1" i="1">
                        <a:latin typeface="Cambria Math" panose="02040503050406030204" pitchFamily="18" charset="0"/>
                      </a:rPr>
                      <m:t>𝒘</m:t>
                    </m:r>
                  </m:oMath>
                </a14:m>
                <a:r>
                  <a:rPr lang="en-SG" dirty="0"/>
                  <a:t> before seeing the data; </a:t>
                </a:r>
                <a14:m>
                  <m:oMath xmlns:m="http://schemas.openxmlformats.org/officeDocument/2006/math">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i="1">
                            <a:latin typeface="Cambria Math" panose="02040503050406030204" pitchFamily="18" charset="0"/>
                          </a:rPr>
                          <m:t>𝒟</m:t>
                        </m:r>
                      </m:e>
                      <m:e>
                        <m:r>
                          <a:rPr lang="en-US" altLang="zh-SG" b="1" i="1">
                            <a:latin typeface="Cambria Math" panose="02040503050406030204" pitchFamily="18" charset="0"/>
                          </a:rPr>
                          <m:t>𝒘</m:t>
                        </m:r>
                      </m:e>
                    </m:d>
                  </m:oMath>
                </a14:m>
                <a:r>
                  <a:rPr lang="en-SG" dirty="0"/>
                  <a:t>: likelihood, probability of data </a:t>
                </a:r>
                <a14:m>
                  <m:oMath xmlns:m="http://schemas.openxmlformats.org/officeDocument/2006/math">
                    <m:r>
                      <a:rPr lang="en-US" b="0" i="1" smtClean="0">
                        <a:latin typeface="Cambria Math" panose="02040503050406030204" pitchFamily="18" charset="0"/>
                      </a:rPr>
                      <m:t>𝒟</m:t>
                    </m:r>
                  </m:oMath>
                </a14:m>
                <a:r>
                  <a:rPr lang="en-SG" dirty="0"/>
                  <a:t> given </a:t>
                </a:r>
                <a14:m>
                  <m:oMath xmlns:m="http://schemas.openxmlformats.org/officeDocument/2006/math">
                    <m:r>
                      <a:rPr lang="en-US" altLang="zh-SG" b="1" i="1">
                        <a:latin typeface="Cambria Math" panose="02040503050406030204" pitchFamily="18" charset="0"/>
                      </a:rPr>
                      <m:t>𝒘</m:t>
                    </m:r>
                  </m:oMath>
                </a14:m>
                <a:r>
                  <a:rPr lang="en-SG" dirty="0"/>
                  <a:t>; </a:t>
                </a:r>
                <a14:m>
                  <m:oMath xmlns:m="http://schemas.openxmlformats.org/officeDocument/2006/math">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b="1" i="1">
                            <a:latin typeface="Cambria Math" panose="02040503050406030204" pitchFamily="18" charset="0"/>
                          </a:rPr>
                          <m:t>𝒘</m:t>
                        </m:r>
                      </m:e>
                      <m:e>
                        <m:r>
                          <a:rPr lang="en-US" altLang="zh-SG" i="1">
                            <a:latin typeface="Cambria Math" panose="02040503050406030204" pitchFamily="18" charset="0"/>
                          </a:rPr>
                          <m:t>𝒟</m:t>
                        </m:r>
                      </m:e>
                    </m:d>
                  </m:oMath>
                </a14:m>
                <a:r>
                  <a:rPr lang="en-SG" dirty="0"/>
                  <a:t>: posterior probability of </a:t>
                </a:r>
                <a14:m>
                  <m:oMath xmlns:m="http://schemas.openxmlformats.org/officeDocument/2006/math">
                    <m:r>
                      <a:rPr lang="en-US" altLang="zh-SG" b="1" i="1">
                        <a:latin typeface="Cambria Math" panose="02040503050406030204" pitchFamily="18" charset="0"/>
                      </a:rPr>
                      <m:t>𝒘</m:t>
                    </m:r>
                  </m:oMath>
                </a14:m>
                <a:r>
                  <a:rPr lang="en-SG" dirty="0"/>
                  <a:t> w.r.t. </a:t>
                </a:r>
                <a14:m>
                  <m:oMath xmlns:m="http://schemas.openxmlformats.org/officeDocument/2006/math">
                    <m:r>
                      <a:rPr lang="en-US" b="0" i="1" smtClean="0">
                        <a:latin typeface="Cambria Math" panose="02040503050406030204" pitchFamily="18" charset="0"/>
                      </a:rPr>
                      <m:t>𝒟</m:t>
                    </m:r>
                  </m:oMath>
                </a14:m>
                <a:endParaRPr lang="en-SG"/>
              </a:p>
            </p:txBody>
          </p:sp>
        </mc:Choice>
        <mc:Fallback xmlns="">
          <p:sp>
            <p:nvSpPr>
              <p:cNvPr id="3" name="Notes Placeholder 2"/>
              <p:cNvSpPr>
                <a:spLocks noGrp="1"/>
              </p:cNvSpPr>
              <p:nvPr>
                <p:ph type="body" idx="1"/>
              </p:nvPr>
            </p:nvSpPr>
            <p:spPr/>
            <p:txBody>
              <a:bodyPr/>
              <a:lstStyle/>
              <a:p>
                <a:r>
                  <a:rPr lang="en-US" altLang="zh-SG" i="0">
                    <a:latin typeface="Cambria Math" panose="02040503050406030204" pitchFamily="18" charset="0"/>
                  </a:rPr>
                  <a:t>𝑝(</a:t>
                </a:r>
                <a:r>
                  <a:rPr lang="en-US" altLang="zh-SG" b="1" i="0">
                    <a:latin typeface="Cambria Math" panose="02040503050406030204" pitchFamily="18" charset="0"/>
                  </a:rPr>
                  <a:t>𝒘</a:t>
                </a:r>
                <a:r>
                  <a:rPr lang="en-US" altLang="zh-SG" i="0">
                    <a:latin typeface="Cambria Math" panose="02040503050406030204" pitchFamily="18" charset="0"/>
                  </a:rPr>
                  <a:t>)</a:t>
                </a:r>
                <a:r>
                  <a:rPr lang="en-SG" dirty="0"/>
                  <a:t>: prior of parameter </a:t>
                </a:r>
                <a:r>
                  <a:rPr lang="en-US" altLang="zh-SG" b="1" i="0">
                    <a:latin typeface="Cambria Math" panose="02040503050406030204" pitchFamily="18" charset="0"/>
                  </a:rPr>
                  <a:t>𝒘</a:t>
                </a:r>
                <a:r>
                  <a:rPr lang="en-SG" dirty="0"/>
                  <a:t> before seeing the data; </a:t>
                </a:r>
                <a:r>
                  <a:rPr lang="en-US" altLang="zh-SG" i="0">
                    <a:latin typeface="Cambria Math" panose="02040503050406030204" pitchFamily="18" charset="0"/>
                  </a:rPr>
                  <a:t>𝑝(𝒟│</a:t>
                </a:r>
                <a:r>
                  <a:rPr lang="en-US" altLang="zh-SG" b="1" i="0">
                    <a:latin typeface="Cambria Math" panose="02040503050406030204" pitchFamily="18" charset="0"/>
                  </a:rPr>
                  <a:t>𝒘)</a:t>
                </a:r>
                <a:r>
                  <a:rPr lang="en-SG" dirty="0"/>
                  <a:t>: likelihood, probability of data </a:t>
                </a:r>
                <a:r>
                  <a:rPr lang="en-US" b="0" i="0">
                    <a:latin typeface="Cambria Math" panose="02040503050406030204" pitchFamily="18" charset="0"/>
                  </a:rPr>
                  <a:t>𝒟</a:t>
                </a:r>
                <a:r>
                  <a:rPr lang="en-SG" dirty="0"/>
                  <a:t> given </a:t>
                </a:r>
                <a:r>
                  <a:rPr lang="en-US" altLang="zh-SG" b="1" i="0">
                    <a:latin typeface="Cambria Math" panose="02040503050406030204" pitchFamily="18" charset="0"/>
                  </a:rPr>
                  <a:t>𝒘</a:t>
                </a:r>
                <a:r>
                  <a:rPr lang="en-SG" dirty="0"/>
                  <a:t>; </a:t>
                </a:r>
                <a:r>
                  <a:rPr lang="en-US" altLang="zh-SG" i="0">
                    <a:latin typeface="Cambria Math" panose="02040503050406030204" pitchFamily="18" charset="0"/>
                  </a:rPr>
                  <a:t>𝑝(</a:t>
                </a:r>
                <a:r>
                  <a:rPr lang="en-US" altLang="zh-SG" b="1" i="0">
                    <a:latin typeface="Cambria Math" panose="02040503050406030204" pitchFamily="18" charset="0"/>
                  </a:rPr>
                  <a:t>𝒘│</a:t>
                </a:r>
                <a:r>
                  <a:rPr lang="en-US" altLang="zh-SG" i="0">
                    <a:latin typeface="Cambria Math" panose="02040503050406030204" pitchFamily="18" charset="0"/>
                  </a:rPr>
                  <a:t>𝒟)</a:t>
                </a:r>
                <a:r>
                  <a:rPr lang="en-SG" dirty="0"/>
                  <a:t>: posterior probability of </a:t>
                </a:r>
                <a:r>
                  <a:rPr lang="en-US" altLang="zh-SG" b="1" i="0">
                    <a:latin typeface="Cambria Math" panose="02040503050406030204" pitchFamily="18" charset="0"/>
                  </a:rPr>
                  <a:t>𝒘</a:t>
                </a:r>
                <a:r>
                  <a:rPr lang="en-SG" dirty="0"/>
                  <a:t> w.r.t. </a:t>
                </a:r>
                <a:r>
                  <a:rPr lang="en-US" b="0" i="0">
                    <a:latin typeface="Cambria Math" panose="02040503050406030204" pitchFamily="18" charset="0"/>
                  </a:rPr>
                  <a:t>𝒟</a:t>
                </a:r>
                <a:endParaRPr lang="en-SG"/>
              </a:p>
            </p:txBody>
          </p:sp>
        </mc:Fallback>
      </mc:AlternateContent>
      <p:sp>
        <p:nvSpPr>
          <p:cNvPr id="4" name="Slide Number Placeholder 3"/>
          <p:cNvSpPr>
            <a:spLocks noGrp="1"/>
          </p:cNvSpPr>
          <p:nvPr>
            <p:ph type="sldNum" sz="quarter" idx="5"/>
          </p:nvPr>
        </p:nvSpPr>
        <p:spPr/>
        <p:txBody>
          <a:bodyPr/>
          <a:lstStyle/>
          <a:p>
            <a:fld id="{BEC15CC2-FEA2-4369-A824-3C4B7B8D0BB4}" type="slidenum">
              <a:rPr lang="zh-SG" altLang="en-US" smtClean="0"/>
              <a:t>16</a:t>
            </a:fld>
            <a:endParaRPr lang="zh-SG" altLang="en-US"/>
          </a:p>
        </p:txBody>
      </p:sp>
    </p:spTree>
    <p:extLst>
      <p:ext uri="{BB962C8B-B14F-4D97-AF65-F5344CB8AC3E}">
        <p14:creationId xmlns:p14="http://schemas.microsoft.com/office/powerpoint/2010/main" val="1281906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altLang="zh-SG" i="1" smtClean="0">
                        <a:latin typeface="Cambria Math" panose="02040503050406030204" pitchFamily="18" charset="0"/>
                      </a:rPr>
                      <m:t>𝑝</m:t>
                    </m:r>
                    <m:r>
                      <a:rPr lang="en-US" altLang="zh-SG" i="1" smtClean="0">
                        <a:latin typeface="Cambria Math" panose="02040503050406030204" pitchFamily="18" charset="0"/>
                      </a:rPr>
                      <m:t>(</m:t>
                    </m:r>
                    <m:r>
                      <a:rPr lang="en-US" altLang="zh-SG" b="1" i="1">
                        <a:latin typeface="Cambria Math" panose="02040503050406030204" pitchFamily="18" charset="0"/>
                      </a:rPr>
                      <m:t>𝒘</m:t>
                    </m:r>
                    <m:r>
                      <a:rPr lang="en-US" altLang="zh-SG" i="1" smtClean="0">
                        <a:latin typeface="Cambria Math" panose="02040503050406030204" pitchFamily="18" charset="0"/>
                      </a:rPr>
                      <m:t>)</m:t>
                    </m:r>
                  </m:oMath>
                </a14:m>
                <a:r>
                  <a:rPr lang="en-SG" dirty="0"/>
                  <a:t>: prior of parameter </a:t>
                </a:r>
                <a14:m>
                  <m:oMath xmlns:m="http://schemas.openxmlformats.org/officeDocument/2006/math">
                    <m:r>
                      <a:rPr lang="en-US" altLang="zh-SG" b="1" i="1">
                        <a:latin typeface="Cambria Math" panose="02040503050406030204" pitchFamily="18" charset="0"/>
                      </a:rPr>
                      <m:t>𝒘</m:t>
                    </m:r>
                  </m:oMath>
                </a14:m>
                <a:r>
                  <a:rPr lang="en-SG" dirty="0"/>
                  <a:t> before seeing the data; </a:t>
                </a:r>
                <a14:m>
                  <m:oMath xmlns:m="http://schemas.openxmlformats.org/officeDocument/2006/math">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i="1">
                            <a:latin typeface="Cambria Math" panose="02040503050406030204" pitchFamily="18" charset="0"/>
                          </a:rPr>
                          <m:t>𝒟</m:t>
                        </m:r>
                      </m:e>
                      <m:e>
                        <m:r>
                          <a:rPr lang="en-US" altLang="zh-SG" b="1" i="1">
                            <a:latin typeface="Cambria Math" panose="02040503050406030204" pitchFamily="18" charset="0"/>
                          </a:rPr>
                          <m:t>𝒘</m:t>
                        </m:r>
                      </m:e>
                    </m:d>
                  </m:oMath>
                </a14:m>
                <a:r>
                  <a:rPr lang="en-SG" dirty="0"/>
                  <a:t>: likelihood, probability of data </a:t>
                </a:r>
                <a14:m>
                  <m:oMath xmlns:m="http://schemas.openxmlformats.org/officeDocument/2006/math">
                    <m:r>
                      <a:rPr lang="en-US" b="0" i="1" smtClean="0">
                        <a:latin typeface="Cambria Math" panose="02040503050406030204" pitchFamily="18" charset="0"/>
                      </a:rPr>
                      <m:t>𝒟</m:t>
                    </m:r>
                  </m:oMath>
                </a14:m>
                <a:r>
                  <a:rPr lang="en-SG" dirty="0"/>
                  <a:t> given </a:t>
                </a:r>
                <a14:m>
                  <m:oMath xmlns:m="http://schemas.openxmlformats.org/officeDocument/2006/math">
                    <m:r>
                      <a:rPr lang="en-US" altLang="zh-SG" b="1" i="1">
                        <a:latin typeface="Cambria Math" panose="02040503050406030204" pitchFamily="18" charset="0"/>
                      </a:rPr>
                      <m:t>𝒘</m:t>
                    </m:r>
                  </m:oMath>
                </a14:m>
                <a:r>
                  <a:rPr lang="en-SG" dirty="0"/>
                  <a:t>; </a:t>
                </a:r>
                <a14:m>
                  <m:oMath xmlns:m="http://schemas.openxmlformats.org/officeDocument/2006/math">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b="1" i="1">
                            <a:latin typeface="Cambria Math" panose="02040503050406030204" pitchFamily="18" charset="0"/>
                          </a:rPr>
                          <m:t>𝒘</m:t>
                        </m:r>
                      </m:e>
                      <m:e>
                        <m:r>
                          <a:rPr lang="en-US" altLang="zh-SG" i="1">
                            <a:latin typeface="Cambria Math" panose="02040503050406030204" pitchFamily="18" charset="0"/>
                          </a:rPr>
                          <m:t>𝒟</m:t>
                        </m:r>
                      </m:e>
                    </m:d>
                  </m:oMath>
                </a14:m>
                <a:r>
                  <a:rPr lang="en-SG" dirty="0"/>
                  <a:t>: posterior probability of </a:t>
                </a:r>
                <a14:m>
                  <m:oMath xmlns:m="http://schemas.openxmlformats.org/officeDocument/2006/math">
                    <m:r>
                      <a:rPr lang="en-US" altLang="zh-SG" b="1" i="1">
                        <a:latin typeface="Cambria Math" panose="02040503050406030204" pitchFamily="18" charset="0"/>
                      </a:rPr>
                      <m:t>𝒘</m:t>
                    </m:r>
                  </m:oMath>
                </a14:m>
                <a:r>
                  <a:rPr lang="en-SG" dirty="0"/>
                  <a:t> w.r.t. </a:t>
                </a:r>
                <a14:m>
                  <m:oMath xmlns:m="http://schemas.openxmlformats.org/officeDocument/2006/math">
                    <m:r>
                      <a:rPr lang="en-US" b="0" i="1" smtClean="0">
                        <a:latin typeface="Cambria Math" panose="02040503050406030204" pitchFamily="18" charset="0"/>
                      </a:rPr>
                      <m:t>𝒟</m:t>
                    </m:r>
                  </m:oMath>
                </a14:m>
                <a:endParaRPr lang="en-SG"/>
              </a:p>
            </p:txBody>
          </p:sp>
        </mc:Choice>
        <mc:Fallback xmlns="">
          <p:sp>
            <p:nvSpPr>
              <p:cNvPr id="3" name="Notes Placeholder 2"/>
              <p:cNvSpPr>
                <a:spLocks noGrp="1"/>
              </p:cNvSpPr>
              <p:nvPr>
                <p:ph type="body" idx="1"/>
              </p:nvPr>
            </p:nvSpPr>
            <p:spPr/>
            <p:txBody>
              <a:bodyPr/>
              <a:lstStyle/>
              <a:p>
                <a:r>
                  <a:rPr lang="en-US" altLang="zh-SG" i="0">
                    <a:latin typeface="Cambria Math" panose="02040503050406030204" pitchFamily="18" charset="0"/>
                  </a:rPr>
                  <a:t>𝑝(</a:t>
                </a:r>
                <a:r>
                  <a:rPr lang="en-US" altLang="zh-SG" b="1" i="0">
                    <a:latin typeface="Cambria Math" panose="02040503050406030204" pitchFamily="18" charset="0"/>
                  </a:rPr>
                  <a:t>𝒘</a:t>
                </a:r>
                <a:r>
                  <a:rPr lang="en-US" altLang="zh-SG" i="0">
                    <a:latin typeface="Cambria Math" panose="02040503050406030204" pitchFamily="18" charset="0"/>
                  </a:rPr>
                  <a:t>)</a:t>
                </a:r>
                <a:r>
                  <a:rPr lang="en-SG" dirty="0"/>
                  <a:t>: prior of parameter </a:t>
                </a:r>
                <a:r>
                  <a:rPr lang="en-US" altLang="zh-SG" b="1" i="0">
                    <a:latin typeface="Cambria Math" panose="02040503050406030204" pitchFamily="18" charset="0"/>
                  </a:rPr>
                  <a:t>𝒘</a:t>
                </a:r>
                <a:r>
                  <a:rPr lang="en-SG" dirty="0"/>
                  <a:t> before seeing the data; </a:t>
                </a:r>
                <a:r>
                  <a:rPr lang="en-US" altLang="zh-SG" i="0">
                    <a:latin typeface="Cambria Math" panose="02040503050406030204" pitchFamily="18" charset="0"/>
                  </a:rPr>
                  <a:t>𝑝(𝒟│</a:t>
                </a:r>
                <a:r>
                  <a:rPr lang="en-US" altLang="zh-SG" b="1" i="0">
                    <a:latin typeface="Cambria Math" panose="02040503050406030204" pitchFamily="18" charset="0"/>
                  </a:rPr>
                  <a:t>𝒘)</a:t>
                </a:r>
                <a:r>
                  <a:rPr lang="en-SG" dirty="0"/>
                  <a:t>: likelihood, probability of data </a:t>
                </a:r>
                <a:r>
                  <a:rPr lang="en-US" b="0" i="0">
                    <a:latin typeface="Cambria Math" panose="02040503050406030204" pitchFamily="18" charset="0"/>
                  </a:rPr>
                  <a:t>𝒟</a:t>
                </a:r>
                <a:r>
                  <a:rPr lang="en-SG" dirty="0"/>
                  <a:t> given </a:t>
                </a:r>
                <a:r>
                  <a:rPr lang="en-US" altLang="zh-SG" b="1" i="0">
                    <a:latin typeface="Cambria Math" panose="02040503050406030204" pitchFamily="18" charset="0"/>
                  </a:rPr>
                  <a:t>𝒘</a:t>
                </a:r>
                <a:r>
                  <a:rPr lang="en-SG" dirty="0"/>
                  <a:t>; </a:t>
                </a:r>
                <a:r>
                  <a:rPr lang="en-US" altLang="zh-SG" i="0">
                    <a:latin typeface="Cambria Math" panose="02040503050406030204" pitchFamily="18" charset="0"/>
                  </a:rPr>
                  <a:t>𝑝(</a:t>
                </a:r>
                <a:r>
                  <a:rPr lang="en-US" altLang="zh-SG" b="1" i="0">
                    <a:latin typeface="Cambria Math" panose="02040503050406030204" pitchFamily="18" charset="0"/>
                  </a:rPr>
                  <a:t>𝒘│</a:t>
                </a:r>
                <a:r>
                  <a:rPr lang="en-US" altLang="zh-SG" i="0">
                    <a:latin typeface="Cambria Math" panose="02040503050406030204" pitchFamily="18" charset="0"/>
                  </a:rPr>
                  <a:t>𝒟)</a:t>
                </a:r>
                <a:r>
                  <a:rPr lang="en-SG" dirty="0"/>
                  <a:t>: posterior probability of </a:t>
                </a:r>
                <a:r>
                  <a:rPr lang="en-US" altLang="zh-SG" b="1" i="0">
                    <a:latin typeface="Cambria Math" panose="02040503050406030204" pitchFamily="18" charset="0"/>
                  </a:rPr>
                  <a:t>𝒘</a:t>
                </a:r>
                <a:r>
                  <a:rPr lang="en-SG" dirty="0"/>
                  <a:t> w.r.t. </a:t>
                </a:r>
                <a:r>
                  <a:rPr lang="en-US" b="0" i="0">
                    <a:latin typeface="Cambria Math" panose="02040503050406030204" pitchFamily="18" charset="0"/>
                  </a:rPr>
                  <a:t>𝒟</a:t>
                </a:r>
                <a:endParaRPr lang="en-SG"/>
              </a:p>
            </p:txBody>
          </p:sp>
        </mc:Fallback>
      </mc:AlternateContent>
      <p:sp>
        <p:nvSpPr>
          <p:cNvPr id="4" name="Slide Number Placeholder 3"/>
          <p:cNvSpPr>
            <a:spLocks noGrp="1"/>
          </p:cNvSpPr>
          <p:nvPr>
            <p:ph type="sldNum" sz="quarter" idx="5"/>
          </p:nvPr>
        </p:nvSpPr>
        <p:spPr/>
        <p:txBody>
          <a:bodyPr/>
          <a:lstStyle/>
          <a:p>
            <a:fld id="{BEC15CC2-FEA2-4369-A824-3C4B7B8D0BB4}" type="slidenum">
              <a:rPr lang="zh-SG" altLang="en-US" smtClean="0"/>
              <a:t>17</a:t>
            </a:fld>
            <a:endParaRPr lang="zh-SG" altLang="en-US"/>
          </a:p>
        </p:txBody>
      </p:sp>
    </p:spTree>
    <p:extLst>
      <p:ext uri="{BB962C8B-B14F-4D97-AF65-F5344CB8AC3E}">
        <p14:creationId xmlns:p14="http://schemas.microsoft.com/office/powerpoint/2010/main" val="35058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SG" i="1" smtClean="0">
                        <a:latin typeface="Cambria Math" panose="02040503050406030204" pitchFamily="18" charset="0"/>
                      </a:rPr>
                      <m:t>𝑝</m:t>
                    </m:r>
                    <m:r>
                      <a:rPr lang="en-US" altLang="zh-SG" i="1" smtClean="0">
                        <a:latin typeface="Cambria Math" panose="02040503050406030204" pitchFamily="18" charset="0"/>
                      </a:rPr>
                      <m:t>(</m:t>
                    </m:r>
                    <m:r>
                      <a:rPr lang="en-US" altLang="zh-SG" b="1" i="1">
                        <a:latin typeface="Cambria Math" panose="02040503050406030204" pitchFamily="18" charset="0"/>
                      </a:rPr>
                      <m:t>𝒘</m:t>
                    </m:r>
                    <m:r>
                      <a:rPr lang="en-US" altLang="zh-SG" i="1" smtClean="0">
                        <a:latin typeface="Cambria Math" panose="02040503050406030204" pitchFamily="18" charset="0"/>
                      </a:rPr>
                      <m:t>)</m:t>
                    </m:r>
                  </m:oMath>
                </a14:m>
                <a:r>
                  <a:rPr lang="en-SG" dirty="0"/>
                  <a:t>: prior of parameter </a:t>
                </a:r>
                <a14:m>
                  <m:oMath xmlns:m="http://schemas.openxmlformats.org/officeDocument/2006/math">
                    <m:r>
                      <a:rPr lang="en-US" altLang="zh-SG" b="1" i="1">
                        <a:latin typeface="Cambria Math" panose="02040503050406030204" pitchFamily="18" charset="0"/>
                      </a:rPr>
                      <m:t>𝒘</m:t>
                    </m:r>
                  </m:oMath>
                </a14:m>
                <a:r>
                  <a:rPr lang="en-SG" dirty="0"/>
                  <a:t> before seeing the data; </a:t>
                </a:r>
                <a14:m>
                  <m:oMath xmlns:m="http://schemas.openxmlformats.org/officeDocument/2006/math">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i="1">
                            <a:latin typeface="Cambria Math" panose="02040503050406030204" pitchFamily="18" charset="0"/>
                          </a:rPr>
                          <m:t>𝒟</m:t>
                        </m:r>
                      </m:e>
                      <m:e>
                        <m:r>
                          <a:rPr lang="en-US" altLang="zh-SG" b="1" i="1">
                            <a:latin typeface="Cambria Math" panose="02040503050406030204" pitchFamily="18" charset="0"/>
                          </a:rPr>
                          <m:t>𝒘</m:t>
                        </m:r>
                      </m:e>
                    </m:d>
                  </m:oMath>
                </a14:m>
                <a:r>
                  <a:rPr lang="en-SG" dirty="0"/>
                  <a:t>: likelihood, probability of data </a:t>
                </a:r>
                <a14:m>
                  <m:oMath xmlns:m="http://schemas.openxmlformats.org/officeDocument/2006/math">
                    <m:r>
                      <a:rPr lang="en-US" b="0" i="1" smtClean="0">
                        <a:latin typeface="Cambria Math" panose="02040503050406030204" pitchFamily="18" charset="0"/>
                      </a:rPr>
                      <m:t>𝒟</m:t>
                    </m:r>
                  </m:oMath>
                </a14:m>
                <a:r>
                  <a:rPr lang="en-SG" dirty="0"/>
                  <a:t> given </a:t>
                </a:r>
                <a14:m>
                  <m:oMath xmlns:m="http://schemas.openxmlformats.org/officeDocument/2006/math">
                    <m:r>
                      <a:rPr lang="en-US" altLang="zh-SG" b="1" i="1">
                        <a:latin typeface="Cambria Math" panose="02040503050406030204" pitchFamily="18" charset="0"/>
                      </a:rPr>
                      <m:t>𝒘</m:t>
                    </m:r>
                  </m:oMath>
                </a14:m>
                <a:r>
                  <a:rPr lang="en-SG" dirty="0"/>
                  <a:t>; </a:t>
                </a:r>
                <a14:m>
                  <m:oMath xmlns:m="http://schemas.openxmlformats.org/officeDocument/2006/math">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b="1" i="1">
                            <a:latin typeface="Cambria Math" panose="02040503050406030204" pitchFamily="18" charset="0"/>
                          </a:rPr>
                          <m:t>𝒘</m:t>
                        </m:r>
                      </m:e>
                      <m:e>
                        <m:r>
                          <a:rPr lang="en-US" altLang="zh-SG" i="1">
                            <a:latin typeface="Cambria Math" panose="02040503050406030204" pitchFamily="18" charset="0"/>
                          </a:rPr>
                          <m:t>𝒟</m:t>
                        </m:r>
                      </m:e>
                    </m:d>
                  </m:oMath>
                </a14:m>
                <a:r>
                  <a:rPr lang="en-SG" dirty="0"/>
                  <a:t>: posterior probability of </a:t>
                </a:r>
                <a14:m>
                  <m:oMath xmlns:m="http://schemas.openxmlformats.org/officeDocument/2006/math">
                    <m:r>
                      <a:rPr lang="en-US" altLang="zh-SG" b="1" i="1">
                        <a:latin typeface="Cambria Math" panose="02040503050406030204" pitchFamily="18" charset="0"/>
                      </a:rPr>
                      <m:t>𝒘</m:t>
                    </m:r>
                  </m:oMath>
                </a14:m>
                <a:r>
                  <a:rPr lang="en-SG" dirty="0"/>
                  <a:t> w.r.t. </a:t>
                </a:r>
                <a14:m>
                  <m:oMath xmlns:m="http://schemas.openxmlformats.org/officeDocument/2006/math">
                    <m:r>
                      <a:rPr lang="en-US" b="0" i="1" smtClean="0">
                        <a:latin typeface="Cambria Math" panose="02040503050406030204" pitchFamily="18" charset="0"/>
                      </a:rPr>
                      <m:t>𝒟</m:t>
                    </m:r>
                  </m:oMath>
                </a14:m>
                <a:endParaRPr lang="en-SG"/>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i="0">
                    <a:latin typeface="Cambria Math" panose="02040503050406030204" pitchFamily="18" charset="0"/>
                  </a:rPr>
                  <a:t>𝑝(</a:t>
                </a:r>
                <a:r>
                  <a:rPr lang="en-US" altLang="zh-SG" b="1" i="0">
                    <a:latin typeface="Cambria Math" panose="02040503050406030204" pitchFamily="18" charset="0"/>
                  </a:rPr>
                  <a:t>𝒘</a:t>
                </a:r>
                <a:r>
                  <a:rPr lang="en-US" altLang="zh-SG" i="0">
                    <a:latin typeface="Cambria Math" panose="02040503050406030204" pitchFamily="18" charset="0"/>
                  </a:rPr>
                  <a:t>)</a:t>
                </a:r>
                <a:r>
                  <a:rPr lang="en-SG" dirty="0"/>
                  <a:t>: prior of parameter </a:t>
                </a:r>
                <a:r>
                  <a:rPr lang="en-US" altLang="zh-SG" b="1" i="0">
                    <a:latin typeface="Cambria Math" panose="02040503050406030204" pitchFamily="18" charset="0"/>
                  </a:rPr>
                  <a:t>𝒘</a:t>
                </a:r>
                <a:r>
                  <a:rPr lang="en-SG" dirty="0"/>
                  <a:t> before seeing the data; </a:t>
                </a:r>
                <a:r>
                  <a:rPr lang="en-US" altLang="zh-SG" i="0">
                    <a:latin typeface="Cambria Math" panose="02040503050406030204" pitchFamily="18" charset="0"/>
                  </a:rPr>
                  <a:t>𝑝(𝒟│</a:t>
                </a:r>
                <a:r>
                  <a:rPr lang="en-US" altLang="zh-SG" b="1" i="0">
                    <a:latin typeface="Cambria Math" panose="02040503050406030204" pitchFamily="18" charset="0"/>
                  </a:rPr>
                  <a:t>𝒘)</a:t>
                </a:r>
                <a:r>
                  <a:rPr lang="en-SG" dirty="0"/>
                  <a:t>: likelihood, probability of data </a:t>
                </a:r>
                <a:r>
                  <a:rPr lang="en-US" b="0" i="0">
                    <a:latin typeface="Cambria Math" panose="02040503050406030204" pitchFamily="18" charset="0"/>
                  </a:rPr>
                  <a:t>𝒟</a:t>
                </a:r>
                <a:r>
                  <a:rPr lang="en-SG" dirty="0"/>
                  <a:t> given </a:t>
                </a:r>
                <a:r>
                  <a:rPr lang="en-US" altLang="zh-SG" b="1" i="0">
                    <a:latin typeface="Cambria Math" panose="02040503050406030204" pitchFamily="18" charset="0"/>
                  </a:rPr>
                  <a:t>𝒘</a:t>
                </a:r>
                <a:r>
                  <a:rPr lang="en-SG" dirty="0"/>
                  <a:t>; </a:t>
                </a:r>
                <a:r>
                  <a:rPr lang="en-US" altLang="zh-SG" i="0">
                    <a:latin typeface="Cambria Math" panose="02040503050406030204" pitchFamily="18" charset="0"/>
                  </a:rPr>
                  <a:t>𝑝(</a:t>
                </a:r>
                <a:r>
                  <a:rPr lang="en-US" altLang="zh-SG" b="1" i="0">
                    <a:latin typeface="Cambria Math" panose="02040503050406030204" pitchFamily="18" charset="0"/>
                  </a:rPr>
                  <a:t>𝒘│</a:t>
                </a:r>
                <a:r>
                  <a:rPr lang="en-US" altLang="zh-SG" i="0">
                    <a:latin typeface="Cambria Math" panose="02040503050406030204" pitchFamily="18" charset="0"/>
                  </a:rPr>
                  <a:t>𝒟)</a:t>
                </a:r>
                <a:r>
                  <a:rPr lang="en-SG" dirty="0"/>
                  <a:t>: posterior probability of </a:t>
                </a:r>
                <a:r>
                  <a:rPr lang="en-US" altLang="zh-SG" b="1" i="0">
                    <a:latin typeface="Cambria Math" panose="02040503050406030204" pitchFamily="18" charset="0"/>
                  </a:rPr>
                  <a:t>𝒘</a:t>
                </a:r>
                <a:r>
                  <a:rPr lang="en-SG" dirty="0"/>
                  <a:t> w.r.t. </a:t>
                </a:r>
                <a:r>
                  <a:rPr lang="en-US" b="0" i="0">
                    <a:latin typeface="Cambria Math" panose="02040503050406030204" pitchFamily="18" charset="0"/>
                  </a:rPr>
                  <a:t>𝒟</a:t>
                </a:r>
                <a:endParaRPr lang="en-SG"/>
              </a:p>
            </p:txBody>
          </p:sp>
        </mc:Fallback>
      </mc:AlternateContent>
      <p:sp>
        <p:nvSpPr>
          <p:cNvPr id="4" name="Slide Number Placeholder 3"/>
          <p:cNvSpPr>
            <a:spLocks noGrp="1"/>
          </p:cNvSpPr>
          <p:nvPr>
            <p:ph type="sldNum" sz="quarter" idx="5"/>
          </p:nvPr>
        </p:nvSpPr>
        <p:spPr/>
        <p:txBody>
          <a:bodyPr/>
          <a:lstStyle/>
          <a:p>
            <a:fld id="{BEC15CC2-FEA2-4369-A824-3C4B7B8D0BB4}" type="slidenum">
              <a:rPr lang="zh-SG" altLang="en-US" smtClean="0"/>
              <a:t>19</a:t>
            </a:fld>
            <a:endParaRPr lang="zh-SG" altLang="en-US"/>
          </a:p>
        </p:txBody>
      </p:sp>
    </p:spTree>
    <p:extLst>
      <p:ext uri="{BB962C8B-B14F-4D97-AF65-F5344CB8AC3E}">
        <p14:creationId xmlns:p14="http://schemas.microsoft.com/office/powerpoint/2010/main" val="177769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4E189-8ACA-1999-39CB-40B75263E8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8AF1A7-C0E1-485D-9674-1CB201C0B9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582024-6306-6F9E-676D-203742131C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sz="1200" b="0" i="0" dirty="0">
                <a:solidFill>
                  <a:srgbClr val="000000"/>
                </a:solidFill>
                <a:effectLst/>
                <a:latin typeface="NimbusRomNo9L-Regu"/>
              </a:rPr>
              <a:t>A case where a density model might be preferable over an energy model is a medical imaging system that needs to communicate to doctors the likelihood that a patient has cancer.</a:t>
            </a:r>
            <a:r>
              <a:rPr lang="en-US" altLang="zh-SG" dirty="0"/>
              <a:t> </a:t>
            </a:r>
            <a:endParaRPr lang="en-SG" altLang="zh-SG" dirty="0"/>
          </a:p>
        </p:txBody>
      </p:sp>
      <p:sp>
        <p:nvSpPr>
          <p:cNvPr id="4" name="灯片编号占位符 3">
            <a:extLst>
              <a:ext uri="{FF2B5EF4-FFF2-40B4-BE49-F238E27FC236}">
                <a16:creationId xmlns:a16="http://schemas.microsoft.com/office/drawing/2014/main" id="{B27DCED6-733F-57EA-C280-E52912083901}"/>
              </a:ext>
            </a:extLst>
          </p:cNvPr>
          <p:cNvSpPr>
            <a:spLocks noGrp="1"/>
          </p:cNvSpPr>
          <p:nvPr>
            <p:ph type="sldNum" sz="quarter" idx="5"/>
          </p:nvPr>
        </p:nvSpPr>
        <p:spPr/>
        <p:txBody>
          <a:bodyPr/>
          <a:lstStyle/>
          <a:p>
            <a:fld id="{BEC15CC2-FEA2-4369-A824-3C4B7B8D0BB4}" type="slidenum">
              <a:rPr lang="zh-SG" altLang="en-US" smtClean="0"/>
              <a:t>24</a:t>
            </a:fld>
            <a:endParaRPr lang="zh-SG" altLang="en-US"/>
          </a:p>
        </p:txBody>
      </p:sp>
    </p:spTree>
    <p:extLst>
      <p:ext uri="{BB962C8B-B14F-4D97-AF65-F5344CB8AC3E}">
        <p14:creationId xmlns:p14="http://schemas.microsoft.com/office/powerpoint/2010/main" val="399308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SG" altLang="en-US" dirty="0"/>
              </a:p>
            </p:txBody>
          </p:sp>
        </mc:Choice>
        <mc:Fallback xmlns="">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The red bordered region is the </a:t>
                </a:r>
                <a:r>
                  <a:rPr lang="en-US" altLang="zh-SG" sz="1800" b="1" i="0" dirty="0">
                    <a:solidFill>
                      <a:srgbClr val="000000"/>
                    </a:solidFill>
                    <a:effectLst/>
                    <a:latin typeface="NimbusRomNo9L-Medi"/>
                  </a:rPr>
                  <a:t>context </a:t>
                </a:r>
                <a:r>
                  <a:rPr lang="en-US" altLang="zh-SG" sz="1800" b="0" i="0" dirty="0">
                    <a:solidFill>
                      <a:srgbClr val="000000"/>
                    </a:solidFill>
                    <a:effectLst/>
                    <a:latin typeface="NimbusRomNo9L-Regu"/>
                  </a:rPr>
                  <a:t>the prediction is based on.  This context could be the entire image synthesized so far or it could be a smaller region, like shown here.</a:t>
                </a:r>
              </a:p>
              <a:p>
                <a:r>
                  <a:rPr lang="en-US" altLang="zh-SG" sz="1800" b="0" i="0" dirty="0">
                    <a:solidFill>
                      <a:srgbClr val="000000"/>
                    </a:solidFill>
                    <a:effectLst/>
                    <a:latin typeface="NimbusRomNo9L-Regu"/>
                  </a:rPr>
                  <a:t>The green bordered pixel is the one we are predicting given this context. In this example, we always predict the bottom-center pixel in the context window.</a:t>
                </a:r>
              </a:p>
              <a:p>
                <a:endParaRPr lang="en-US" altLang="zh-SG" sz="1800" b="0" i="0" dirty="0">
                  <a:solidFill>
                    <a:srgbClr val="000000"/>
                  </a:solidFill>
                  <a:effectLst/>
                  <a:latin typeface="NimbusRomNo9L-Regu"/>
                </a:endParaRPr>
              </a:p>
              <a:p>
                <a:r>
                  <a:rPr lang="en-US" altLang="zh-SG" sz="1800" b="0" i="0" dirty="0">
                    <a:solidFill>
                      <a:srgbClr val="000000"/>
                    </a:solidFill>
                    <a:effectLst/>
                    <a:latin typeface="NimbusRomNo9L-Regu"/>
                  </a:rPr>
                  <a:t>After making our prediction, we decide what color pixel to add to the image based on that prediction</a:t>
                </a:r>
              </a:p>
              <a:p>
                <a:endParaRPr lang="en-US" altLang="zh-SG" sz="1800" b="0" i="0" dirty="0">
                  <a:solidFill>
                    <a:srgbClr val="000000"/>
                  </a:solidFill>
                  <a:effectLst/>
                  <a:latin typeface="NimbusRomNo9L-Regu"/>
                </a:endParaRPr>
              </a:p>
              <a:p>
                <a:r>
                  <a:rPr lang="en-US" altLang="zh-SG" sz="1800" b="0" i="0" dirty="0">
                    <a:solidFill>
                      <a:srgbClr val="000000"/>
                    </a:solidFill>
                    <a:effectLst/>
                    <a:latin typeface="NimbusRomNo9L-Regu"/>
                  </a:rPr>
                  <a:t>We show how the cross-entropy loss can be computed in figure 2,</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Cross-entropy</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loss</a:t>
                </a:r>
                <a:r>
                  <a:rPr lang="zh-CN" altLang="en-US" sz="1800" b="0" i="0" dirty="0">
                    <a:solidFill>
                      <a:srgbClr val="000000"/>
                    </a:solidFill>
                    <a:effectLst/>
                    <a:latin typeface="NimbusRomNo9L-Regu"/>
                  </a:rPr>
                  <a:t> </a:t>
                </a:r>
                <a:r>
                  <a:rPr lang="pl-PL" altLang="zh-SG" b="0" i="0" u="none" strike="noStrike" dirty="0">
                    <a:solidFill>
                      <a:srgbClr val="404040"/>
                    </a:solidFill>
                    <a:effectLst/>
                    <a:latin typeface="Cambria Math" panose="02040503050406030204" pitchFamily="18" charset="0"/>
                  </a:rPr>
                  <a:t>−∑24_(𝑐</a:t>
                </a:r>
                <a:r>
                  <a:rPr lang="en-US" altLang="zh-SG" b="0" i="0" u="none" strike="noStrike" dirty="0">
                    <a:solidFill>
                      <a:srgbClr val="404040"/>
                    </a:solidFill>
                    <a:effectLst/>
                    <a:latin typeface="Cambria Math" panose="02040503050406030204" pitchFamily="18" charset="0"/>
                  </a:rPr>
                  <a:t>=1</a:t>
                </a:r>
                <a:r>
                  <a:rPr lang="pl-PL" altLang="zh-SG" b="0" i="0" u="none" strike="noStrike" dirty="0">
                    <a:solidFill>
                      <a:srgbClr val="404040"/>
                    </a:solidFill>
                    <a:effectLst/>
                    <a:latin typeface="Cambria Math" panose="02040503050406030204" pitchFamily="18" charset="0"/>
                  </a:rPr>
                  <a:t>)</a:t>
                </a:r>
                <a:r>
                  <a:rPr lang="en-US" altLang="zh-SG" b="0" i="0" u="none" strike="noStrike" dirty="0">
                    <a:solidFill>
                      <a:srgbClr val="404040"/>
                    </a:solidFill>
                    <a:effectLst/>
                    <a:latin typeface="Cambria Math" panose="02040503050406030204" pitchFamily="18" charset="0"/>
                  </a:rPr>
                  <a:t>^𝑀▒〖</a:t>
                </a:r>
                <a:r>
                  <a:rPr lang="pl-PL" altLang="zh-SG" b="0" i="0" u="none" strike="noStrike" dirty="0">
                    <a:solidFill>
                      <a:srgbClr val="404040"/>
                    </a:solidFill>
                    <a:effectLst/>
                    <a:latin typeface="Cambria Math" panose="02040503050406030204" pitchFamily="18" charset="0"/>
                  </a:rPr>
                  <a:t>𝑦</a:t>
                </a:r>
                <a:r>
                  <a:rPr lang="en-US" altLang="zh-SG" b="0" i="0" u="none" strike="noStrike" dirty="0">
                    <a:solidFill>
                      <a:srgbClr val="404040"/>
                    </a:solidFill>
                    <a:effectLst/>
                    <a:latin typeface="Cambria Math" panose="02040503050406030204" pitchFamily="18" charset="0"/>
                  </a:rPr>
                  <a:t>_</a:t>
                </a:r>
                <a:r>
                  <a:rPr lang="pl-PL" altLang="zh-SG" b="0" i="0" u="none" strike="noStrike" dirty="0">
                    <a:solidFill>
                      <a:srgbClr val="404040"/>
                    </a:solidFill>
                    <a:effectLst/>
                    <a:latin typeface="Cambria Math" panose="02040503050406030204" pitchFamily="18" charset="0"/>
                  </a:rPr>
                  <a:t>𝑐</a:t>
                </a:r>
                <a:r>
                  <a:rPr lang="en-US" altLang="zh-SG" b="0" i="0" u="none" strike="noStrike" dirty="0">
                    <a:solidFill>
                      <a:srgbClr val="404040"/>
                    </a:solidFill>
                    <a:effectLst/>
                    <a:latin typeface="Cambria Math" panose="02040503050406030204" pitchFamily="18" charset="0"/>
                  </a:rPr>
                  <a:t> </a:t>
                </a:r>
                <a:r>
                  <a:rPr lang="pl-PL" altLang="zh-SG" b="0" i="0" u="none" strike="noStrike" dirty="0">
                    <a:solidFill>
                      <a:srgbClr val="404040"/>
                    </a:solidFill>
                    <a:effectLst/>
                    <a:latin typeface="Cambria Math" panose="02040503050406030204" pitchFamily="18" charset="0"/>
                  </a:rPr>
                  <a:t> log</a:t>
                </a:r>
                <a:r>
                  <a:rPr lang="en-US" altLang="zh-SG" b="0" i="0" u="none" strike="noStrike" dirty="0">
                    <a:solidFill>
                      <a:srgbClr val="404040"/>
                    </a:solidFill>
                    <a:effectLst/>
                    <a:latin typeface="Cambria Math" panose="02040503050406030204" pitchFamily="18" charset="0"/>
                  </a:rPr>
                  <a:t>⁡〖</a:t>
                </a:r>
                <a:r>
                  <a:rPr lang="pl-PL" altLang="zh-SG" b="0" i="0" u="none" strike="noStrike" dirty="0">
                    <a:solidFill>
                      <a:srgbClr val="404040"/>
                    </a:solidFill>
                    <a:effectLst/>
                    <a:latin typeface="Cambria Math" panose="02040503050406030204" pitchFamily="18" charset="0"/>
                  </a:rPr>
                  <a:t>(𝑝</a:t>
                </a:r>
                <a:r>
                  <a:rPr lang="en-US" altLang="zh-SG" b="0" i="0" u="none" strike="noStrike" dirty="0">
                    <a:solidFill>
                      <a:srgbClr val="404040"/>
                    </a:solidFill>
                    <a:effectLst/>
                    <a:latin typeface="Cambria Math" panose="02040503050406030204" pitchFamily="18" charset="0"/>
                  </a:rPr>
                  <a:t>_</a:t>
                </a:r>
                <a:r>
                  <a:rPr lang="pl-PL" altLang="zh-SG" b="0" i="0" u="none" strike="noStrike" dirty="0">
                    <a:solidFill>
                      <a:srgbClr val="404040"/>
                    </a:solidFill>
                    <a:effectLst/>
                    <a:latin typeface="Cambria Math" panose="02040503050406030204" pitchFamily="18" charset="0"/>
                  </a:rPr>
                  <a:t>𝑐)</a:t>
                </a:r>
                <a:r>
                  <a:rPr lang="en-US" altLang="zh-SG" b="0" i="0" u="none" strike="noStrike" dirty="0">
                    <a:solidFill>
                      <a:srgbClr val="404040"/>
                    </a:solidFill>
                    <a:effectLst/>
                    <a:latin typeface="Cambria Math" panose="02040503050406030204" pitchFamily="18" charset="0"/>
                  </a:rPr>
                  <a:t>〗 〗</a:t>
                </a:r>
                <a:r>
                  <a:rPr lang="en-US" altLang="zh-SG" dirty="0"/>
                  <a:t>.</a:t>
                </a:r>
              </a:p>
              <a:p>
                <a:endParaRPr lang="en-US" altLang="zh-SG" dirty="0"/>
              </a:p>
              <a:p>
                <a:r>
                  <a:rPr lang="en-US" altLang="zh-SG" sz="1800" b="0" i="0" dirty="0">
                    <a:solidFill>
                      <a:srgbClr val="000000"/>
                    </a:solidFill>
                    <a:effectLst/>
                    <a:latin typeface="NimbusRomNo9L-Regu"/>
                  </a:rPr>
                  <a:t>If we have color images we need to predict three values per-pixel, one for each of the red, green, and blue channels. One way to do this is to predict and sample the values for these three channels in sequence: first predict the red value as a 256-way classification problem, then sample the red value you will use, then predict the green value as a 256-way classification problem, and so on.</a:t>
                </a:r>
                <a:r>
                  <a:rPr lang="en-US" altLang="zh-SG" dirty="0"/>
                  <a:t> </a:t>
                </a:r>
                <a:br>
                  <a:rPr lang="en-US" altLang="zh-SG" dirty="0"/>
                </a:br>
                <a:br>
                  <a:rPr lang="pl-PL" altLang="zh-SG" dirty="0"/>
                </a:br>
                <a:br>
                  <a:rPr lang="en-US" altLang="zh-SG" dirty="0"/>
                </a:br>
                <a:endParaRPr lang="zh-SG" altLang="en-US" dirty="0"/>
              </a:p>
            </p:txBody>
          </p:sp>
        </mc:Fallback>
      </mc:AlternateContent>
      <p:sp>
        <p:nvSpPr>
          <p:cNvPr id="4" name="灯片编号占位符 3"/>
          <p:cNvSpPr>
            <a:spLocks noGrp="1"/>
          </p:cNvSpPr>
          <p:nvPr>
            <p:ph type="sldNum" sz="quarter" idx="5"/>
          </p:nvPr>
        </p:nvSpPr>
        <p:spPr/>
        <p:txBody>
          <a:bodyPr/>
          <a:lstStyle/>
          <a:p>
            <a:fld id="{BEC15CC2-FEA2-4369-A824-3C4B7B8D0BB4}" type="slidenum">
              <a:rPr lang="zh-SG" altLang="en-US" smtClean="0"/>
              <a:t>26</a:t>
            </a:fld>
            <a:endParaRPr lang="zh-SG" altLang="en-US"/>
          </a:p>
        </p:txBody>
      </p:sp>
    </p:spTree>
    <p:extLst>
      <p:ext uri="{BB962C8B-B14F-4D97-AF65-F5344CB8AC3E}">
        <p14:creationId xmlns:p14="http://schemas.microsoft.com/office/powerpoint/2010/main" val="2798403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2CE866DF-1677-45D0-B727-92EFBEEBB45F}" type="slidenum">
              <a:rPr lang="zh-SG" altLang="en-US" smtClean="0"/>
              <a:t>‹#›</a:t>
            </a:fld>
            <a:endParaRPr lang="zh-SG" altLang="en-US"/>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916893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618108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3830431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2CE866DF-1677-45D0-B727-92EFBEEBB45F}" type="slidenum">
              <a:rPr lang="zh-SG" altLang="en-US" smtClean="0"/>
              <a:t>‹#›</a:t>
            </a:fld>
            <a:endParaRPr lang="zh-SG" altLang="en-US"/>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032566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2CE866DF-1677-45D0-B727-92EFBEEBB45F}" type="slidenum">
              <a:rPr lang="zh-SG" altLang="en-US" smtClean="0"/>
              <a:t>‹#›</a:t>
            </a:fld>
            <a:endParaRPr lang="zh-SG" altLang="en-US"/>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695324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2913699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98792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506736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578440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004796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149532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512763"/>
            <a:ext cx="10515600" cy="1030288"/>
          </a:xfrm>
        </p:spPr>
        <p:txBody>
          <a:bodyPr>
            <a:no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543051"/>
            <a:ext cx="10515600" cy="4802186"/>
          </a:xfrm>
        </p:spPr>
        <p:txBody>
          <a:bodyPr>
            <a:noAutofit/>
          </a:bodyPr>
          <a:lstStyle>
            <a:lvl1pPr marL="324000" indent="-324000">
              <a:lnSpc>
                <a:spcPct val="100000"/>
              </a:lnSpc>
              <a:spcBef>
                <a:spcPts val="600"/>
              </a:spcBef>
              <a:spcAft>
                <a:spcPts val="600"/>
              </a:spcAft>
              <a:buFontTx/>
              <a:buBlip>
                <a:blip r:embed="rId2"/>
              </a:buBlip>
              <a:defRPr/>
            </a:lvl1pPr>
            <a:lvl2pPr marL="685783" indent="-324000">
              <a:lnSpc>
                <a:spcPct val="100000"/>
              </a:lnSpc>
              <a:spcBef>
                <a:spcPts val="0"/>
              </a:spcBef>
              <a:spcAft>
                <a:spcPts val="600"/>
              </a:spcAft>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1527874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113775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982859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778488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287776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863201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956986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401510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509006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79202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809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2371235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4642817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647817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875200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4226582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5253482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2102102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9086956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317288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2363619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128565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382134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886043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960702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7644259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084897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677592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2110462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6281703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206098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1361867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88760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445095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634566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5412385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3517919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7489824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9939001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373262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1228128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044789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47018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8888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2237945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5460663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7429717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1723274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7001598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1303623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42739353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583879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4119650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1564445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855209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25432393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77870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5242687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6645485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8394965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4730193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6618038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9365997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4372209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82157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61559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125018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2CE866DF-1677-45D0-B727-92EFBEEBB45F}" type="slidenum">
              <a:rPr lang="zh-SG" altLang="en-US" smtClean="0"/>
              <a:t>‹#›</a:t>
            </a:fld>
            <a:endParaRPr lang="zh-SG" altLang="en-US"/>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4076984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8429481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00173910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21021500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48524268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29601742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02.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8B127-1D09-7A3D-FD22-E6DA7E5A891D}"/>
              </a:ext>
            </a:extLst>
          </p:cNvPr>
          <p:cNvSpPr>
            <a:spLocks noGrp="1"/>
          </p:cNvSpPr>
          <p:nvPr>
            <p:ph type="ctrTitle"/>
          </p:nvPr>
        </p:nvSpPr>
        <p:spPr>
          <a:xfrm>
            <a:off x="1" y="1818200"/>
            <a:ext cx="7248752" cy="842554"/>
          </a:xfrm>
        </p:spPr>
        <p:txBody>
          <a:bodyPr>
            <a:normAutofit/>
          </a:bodyPr>
          <a:lstStyle/>
          <a:p>
            <a:r>
              <a:rPr lang="en-US" altLang="zh-SG" sz="4400" dirty="0"/>
              <a:t>CEG5304 / EE6934 (PT2)</a:t>
            </a:r>
            <a:endParaRPr lang="zh-SG" altLang="en-US" sz="4400" dirty="0"/>
          </a:p>
        </p:txBody>
      </p:sp>
      <p:sp>
        <p:nvSpPr>
          <p:cNvPr id="3" name="副标题 2">
            <a:extLst>
              <a:ext uri="{FF2B5EF4-FFF2-40B4-BE49-F238E27FC236}">
                <a16:creationId xmlns:a16="http://schemas.microsoft.com/office/drawing/2014/main" id="{9F1CD93D-4607-B12B-3C86-7348F881A47D}"/>
              </a:ext>
            </a:extLst>
          </p:cNvPr>
          <p:cNvSpPr>
            <a:spLocks noGrp="1"/>
          </p:cNvSpPr>
          <p:nvPr>
            <p:ph type="subTitle" idx="1"/>
          </p:nvPr>
        </p:nvSpPr>
        <p:spPr>
          <a:xfrm>
            <a:off x="-32658" y="2788171"/>
            <a:ext cx="7605956" cy="2480872"/>
          </a:xfrm>
        </p:spPr>
        <p:txBody>
          <a:bodyPr>
            <a:noAutofit/>
          </a:bodyPr>
          <a:lstStyle/>
          <a:p>
            <a:pPr>
              <a:lnSpc>
                <a:spcPct val="100000"/>
              </a:lnSpc>
              <a:spcBef>
                <a:spcPts val="600"/>
              </a:spcBef>
              <a:spcAft>
                <a:spcPts val="2400"/>
              </a:spcAft>
            </a:pPr>
            <a:r>
              <a:rPr lang="en-US" altLang="zh-SG" sz="3200" dirty="0"/>
              <a:t>Lecture 12:</a:t>
            </a:r>
          </a:p>
          <a:p>
            <a:pPr>
              <a:lnSpc>
                <a:spcPct val="100000"/>
              </a:lnSpc>
              <a:spcBef>
                <a:spcPts val="1200"/>
              </a:spcBef>
            </a:pPr>
            <a:r>
              <a:rPr lang="en-US" altLang="zh-SG" sz="3600" dirty="0"/>
              <a:t>A Simple Introduction to:</a:t>
            </a:r>
          </a:p>
          <a:p>
            <a:pPr>
              <a:lnSpc>
                <a:spcPct val="100000"/>
              </a:lnSpc>
              <a:spcBef>
                <a:spcPts val="2400"/>
              </a:spcBef>
            </a:pPr>
            <a:r>
              <a:rPr lang="en-US" altLang="zh-SG" sz="4000" dirty="0"/>
              <a:t>Bayesian Neural Network &amp;</a:t>
            </a:r>
          </a:p>
          <a:p>
            <a:pPr>
              <a:lnSpc>
                <a:spcPct val="100000"/>
              </a:lnSpc>
              <a:spcBef>
                <a:spcPts val="0"/>
              </a:spcBef>
            </a:pPr>
            <a:r>
              <a:rPr lang="en-US" altLang="zh-SG" sz="4000" dirty="0">
                <a:solidFill>
                  <a:schemeClr val="tx1"/>
                </a:solidFill>
              </a:rPr>
              <a:t>Variational </a:t>
            </a:r>
            <a:r>
              <a:rPr lang="en-US" altLang="zh-SG" sz="4000" dirty="0" err="1">
                <a:solidFill>
                  <a:schemeClr val="tx1"/>
                </a:solidFill>
              </a:rPr>
              <a:t>AutoEncoder</a:t>
            </a:r>
            <a:r>
              <a:rPr lang="en-US" altLang="zh-SG" sz="4000" dirty="0">
                <a:solidFill>
                  <a:schemeClr val="tx1"/>
                </a:solidFill>
              </a:rPr>
              <a:t> (VAE)</a:t>
            </a:r>
          </a:p>
        </p:txBody>
      </p:sp>
    </p:spTree>
    <p:extLst>
      <p:ext uri="{BB962C8B-B14F-4D97-AF65-F5344CB8AC3E}">
        <p14:creationId xmlns:p14="http://schemas.microsoft.com/office/powerpoint/2010/main" val="110360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E9D29-EBAB-3573-518F-17C9A856FB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8FC65-8A01-92F5-D804-9C86D01C771A}"/>
              </a:ext>
            </a:extLst>
          </p:cNvPr>
          <p:cNvSpPr>
            <a:spLocks noGrp="1"/>
          </p:cNvSpPr>
          <p:nvPr>
            <p:ph type="title"/>
          </p:nvPr>
        </p:nvSpPr>
        <p:spPr/>
        <p:txBody>
          <a:bodyPr/>
          <a:lstStyle/>
          <a:p>
            <a:r>
              <a:rPr lang="en-SG" sz="3200" dirty="0"/>
              <a:t>Quantifying Uncertainty with Bayesian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017AD8-76BC-6464-C0FC-94C5DA1067CF}"/>
                  </a:ext>
                </a:extLst>
              </p:cNvPr>
              <p:cNvSpPr>
                <a:spLocks noGrp="1"/>
              </p:cNvSpPr>
              <p:nvPr>
                <p:ph idx="1"/>
              </p:nvPr>
            </p:nvSpPr>
            <p:spPr>
              <a:xfrm>
                <a:off x="838200" y="1543051"/>
                <a:ext cx="10515600" cy="2303235"/>
              </a:xfrm>
            </p:spPr>
            <p:txBody>
              <a:bodyPr/>
              <a:lstStyle/>
              <a:p>
                <a:r>
                  <a:rPr lang="en-SG" dirty="0"/>
                  <a:t>A brief example of how Bayesian inference quantifies model uncertainty: Bayesian linear regression.</a:t>
                </a:r>
              </a:p>
              <a:p>
                <a:pPr lvl="1"/>
                <a:r>
                  <a:rPr lang="en-SG" dirty="0"/>
                  <a:t>Considers various plausible explanation for data generation;</a:t>
                </a:r>
              </a:p>
              <a:p>
                <a:pPr lvl="1"/>
                <a:r>
                  <a:rPr lang="en-SG" dirty="0"/>
                  <a:t>Prediction obtained using all possible regression weighted by their posterior probability </a:t>
                </a:r>
                <a14:m>
                  <m:oMath xmlns:m="http://schemas.openxmlformats.org/officeDocument/2006/math">
                    <m:r>
                      <a:rPr lang="en-US" altLang="zh-SG" i="1" smtClean="0">
                        <a:latin typeface="Cambria Math" panose="02040503050406030204" pitchFamily="18" charset="0"/>
                      </a:rPr>
                      <m:t>𝑝</m:t>
                    </m:r>
                    <m:d>
                      <m:dPr>
                        <m:ctrlPr>
                          <a:rPr lang="en-US" altLang="zh-SG" i="1">
                            <a:latin typeface="Cambria Math" panose="02040503050406030204" pitchFamily="18" charset="0"/>
                          </a:rPr>
                        </m:ctrlPr>
                      </m:dPr>
                      <m:e>
                        <m:r>
                          <a:rPr lang="en-US" altLang="zh-SG" b="1" i="1">
                            <a:latin typeface="Cambria Math" panose="02040503050406030204" pitchFamily="18" charset="0"/>
                          </a:rPr>
                          <m:t>𝒘</m:t>
                        </m:r>
                      </m:e>
                      <m:e>
                        <m:r>
                          <a:rPr lang="en-US" altLang="zh-SG" i="1">
                            <a:latin typeface="Cambria Math" panose="02040503050406030204" pitchFamily="18" charset="0"/>
                          </a:rPr>
                          <m:t>𝒟</m:t>
                        </m:r>
                      </m:e>
                    </m:d>
                  </m:oMath>
                </a14:m>
                <a:r>
                  <a:rPr lang="en-SG" dirty="0"/>
                  <a:t>.</a:t>
                </a:r>
              </a:p>
            </p:txBody>
          </p:sp>
        </mc:Choice>
        <mc:Fallback xmlns="">
          <p:sp>
            <p:nvSpPr>
              <p:cNvPr id="3" name="Content Placeholder 2">
                <a:extLst>
                  <a:ext uri="{FF2B5EF4-FFF2-40B4-BE49-F238E27FC236}">
                    <a16:creationId xmlns:a16="http://schemas.microsoft.com/office/drawing/2014/main" id="{EE017AD8-76BC-6464-C0FC-94C5DA1067CF}"/>
                  </a:ext>
                </a:extLst>
              </p:cNvPr>
              <p:cNvSpPr>
                <a:spLocks noGrp="1" noRot="1" noChangeAspect="1" noMove="1" noResize="1" noEditPoints="1" noAdjustHandles="1" noChangeArrowheads="1" noChangeShapeType="1" noTextEdit="1"/>
              </p:cNvSpPr>
              <p:nvPr>
                <p:ph idx="1"/>
              </p:nvPr>
            </p:nvSpPr>
            <p:spPr>
              <a:xfrm>
                <a:off x="838200" y="1543051"/>
                <a:ext cx="10515600" cy="2303235"/>
              </a:xfrm>
              <a:blipFill>
                <a:blip r:embed="rId2"/>
                <a:stretch>
                  <a:fillRect t="-2646" b="-1587"/>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819696F0-9509-F236-C2F0-DD57414F9CB0}"/>
              </a:ext>
            </a:extLst>
          </p:cNvPr>
          <p:cNvPicPr>
            <a:picLocks noChangeAspect="1"/>
          </p:cNvPicPr>
          <p:nvPr/>
        </p:nvPicPr>
        <p:blipFill rotWithShape="1">
          <a:blip r:embed="rId3"/>
          <a:srcRect b="3976"/>
          <a:stretch/>
        </p:blipFill>
        <p:spPr>
          <a:xfrm>
            <a:off x="1306286" y="3846286"/>
            <a:ext cx="9579428" cy="2687567"/>
          </a:xfrm>
          <a:prstGeom prst="rect">
            <a:avLst/>
          </a:prstGeom>
        </p:spPr>
      </p:pic>
    </p:spTree>
    <p:extLst>
      <p:ext uri="{BB962C8B-B14F-4D97-AF65-F5344CB8AC3E}">
        <p14:creationId xmlns:p14="http://schemas.microsoft.com/office/powerpoint/2010/main" val="213484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F08B1-B4F3-2028-853C-87A82F05E2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F1025-720A-8BA7-FD10-26C51C2B65AB}"/>
              </a:ext>
            </a:extLst>
          </p:cNvPr>
          <p:cNvSpPr>
            <a:spLocks noGrp="1"/>
          </p:cNvSpPr>
          <p:nvPr>
            <p:ph type="title"/>
          </p:nvPr>
        </p:nvSpPr>
        <p:spPr/>
        <p:txBody>
          <a:bodyPr/>
          <a:lstStyle/>
          <a:p>
            <a:r>
              <a:rPr lang="en-SG" dirty="0"/>
              <a:t>Example: Bayesian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4117F6-5162-E097-6363-D00D79B11874}"/>
                  </a:ext>
                </a:extLst>
              </p:cNvPr>
              <p:cNvSpPr>
                <a:spLocks noGrp="1"/>
              </p:cNvSpPr>
              <p:nvPr>
                <p:ph idx="1"/>
              </p:nvPr>
            </p:nvSpPr>
            <p:spPr>
              <a:xfrm>
                <a:off x="838200" y="4521199"/>
                <a:ext cx="10515600" cy="2061029"/>
              </a:xfrm>
            </p:spPr>
            <p:txBody>
              <a:bodyPr/>
              <a:lstStyle/>
              <a:p>
                <a:r>
                  <a:rPr lang="en-US" altLang="zh-CN" sz="2400" dirty="0"/>
                  <a:t>Prior distribution: </a:t>
                </a:r>
                <a14:m>
                  <m:oMath xmlns:m="http://schemas.openxmlformats.org/officeDocument/2006/math">
                    <m:r>
                      <a:rPr lang="en-US" altLang="zh-CN" sz="2400" b="1" i="1" smtClean="0">
                        <a:latin typeface="Cambria Math" panose="02040503050406030204" pitchFamily="18" charset="0"/>
                      </a:rPr>
                      <m:t>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𝒩</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𝑺</m:t>
                        </m:r>
                      </m:e>
                    </m:d>
                  </m:oMath>
                </a14:m>
                <a:r>
                  <a:rPr lang="en-US" altLang="zh-CN" sz="2400" dirty="0"/>
                  <a:t>;</a:t>
                </a:r>
              </a:p>
              <a:p>
                <a:r>
                  <a:rPr lang="en-US" sz="2400" dirty="0"/>
                  <a:t>Likelihood: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r>
                      <a:rPr lang="en-US" sz="2400" b="0" i="1" smtClean="0">
                        <a:latin typeface="Cambria Math" panose="02040503050406030204" pitchFamily="18" charset="0"/>
                      </a:rPr>
                      <m:t>𝒩</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endParaRPr lang="en-US" sz="2400" dirty="0"/>
              </a:p>
              <a:p>
                <a:r>
                  <a:rPr lang="en-US" sz="2400" dirty="0"/>
                  <a:t>Assumed fixed or known </a:t>
                </a:r>
                <a14:m>
                  <m:oMath xmlns:m="http://schemas.openxmlformats.org/officeDocument/2006/math">
                    <m:r>
                      <a:rPr lang="en-US" altLang="zh-CN" sz="2400" b="1" i="1" smtClean="0">
                        <a:latin typeface="Cambria Math" panose="02040503050406030204" pitchFamily="18" charset="0"/>
                      </a:rPr>
                      <m:t>𝑺</m:t>
                    </m:r>
                  </m:oMath>
                </a14:m>
                <a:r>
                  <a:rPr lang="en-US" sz="2400" dirty="0"/>
                  <a:t> and </a:t>
                </a:r>
                <a14:m>
                  <m:oMath xmlns:m="http://schemas.openxmlformats.org/officeDocument/2006/math">
                    <m:sSup>
                      <m:sSupPr>
                        <m:ctrlPr>
                          <a:rPr lang="en-US" altLang="zh-SG" sz="2400" i="1">
                            <a:latin typeface="Cambria Math" panose="02040503050406030204" pitchFamily="18" charset="0"/>
                          </a:rPr>
                        </m:ctrlPr>
                      </m:sSupPr>
                      <m:e>
                        <m:r>
                          <a:rPr lang="en-US" altLang="zh-SG" sz="2400" i="1">
                            <a:latin typeface="Cambria Math" panose="02040503050406030204" pitchFamily="18" charset="0"/>
                          </a:rPr>
                          <m:t>𝜎</m:t>
                        </m:r>
                      </m:e>
                      <m:sup>
                        <m:r>
                          <a:rPr lang="en-US" altLang="zh-SG" sz="2400" i="1">
                            <a:latin typeface="Cambria Math" panose="02040503050406030204" pitchFamily="18" charset="0"/>
                          </a:rPr>
                          <m:t>2</m:t>
                        </m:r>
                      </m:sup>
                    </m:sSup>
                  </m:oMath>
                </a14:m>
                <a:r>
                  <a:rPr lang="en-US" sz="2400" dirty="0"/>
                  <a:t> is a big assumption, can be estimated!</a:t>
                </a:r>
              </a:p>
              <a:p>
                <a:r>
                  <a:rPr lang="en-SG" altLang="zh-SG" sz="2400" dirty="0"/>
                  <a:t>Posterior probability </a:t>
                </a:r>
                <a14:m>
                  <m:oMath xmlns:m="http://schemas.openxmlformats.org/officeDocument/2006/math">
                    <m:r>
                      <a:rPr lang="en-US" altLang="zh-SG" sz="2400" i="1" smtClean="0">
                        <a:latin typeface="Cambria Math" panose="02040503050406030204" pitchFamily="18" charset="0"/>
                      </a:rPr>
                      <m:t>𝑝</m:t>
                    </m:r>
                    <m:d>
                      <m:dPr>
                        <m:ctrlPr>
                          <a:rPr lang="en-US" altLang="zh-SG" sz="2400" i="1">
                            <a:latin typeface="Cambria Math" panose="02040503050406030204" pitchFamily="18" charset="0"/>
                          </a:rPr>
                        </m:ctrlPr>
                      </m:dPr>
                      <m:e>
                        <m:r>
                          <a:rPr lang="en-US" altLang="zh-SG" sz="2400" b="1" i="1">
                            <a:latin typeface="Cambria Math" panose="02040503050406030204" pitchFamily="18" charset="0"/>
                          </a:rPr>
                          <m:t>𝒘</m:t>
                        </m:r>
                      </m:e>
                      <m:e>
                        <m:r>
                          <a:rPr lang="en-US" altLang="zh-SG" sz="2400" i="1">
                            <a:latin typeface="Cambria Math" panose="02040503050406030204" pitchFamily="18" charset="0"/>
                          </a:rPr>
                          <m:t>𝒟</m:t>
                        </m:r>
                      </m:e>
                    </m:d>
                  </m:oMath>
                </a14:m>
                <a:r>
                  <a:rPr lang="en-SG" altLang="zh-SG" sz="2400" dirty="0"/>
                  <a:t>.</a:t>
                </a:r>
                <a:endParaRPr lang="en-SG" sz="2400" dirty="0"/>
              </a:p>
            </p:txBody>
          </p:sp>
        </mc:Choice>
        <mc:Fallback xmlns="">
          <p:sp>
            <p:nvSpPr>
              <p:cNvPr id="3" name="Content Placeholder 2">
                <a:extLst>
                  <a:ext uri="{FF2B5EF4-FFF2-40B4-BE49-F238E27FC236}">
                    <a16:creationId xmlns:a16="http://schemas.microsoft.com/office/drawing/2014/main" id="{C44117F6-5162-E097-6363-D00D79B11874}"/>
                  </a:ext>
                </a:extLst>
              </p:cNvPr>
              <p:cNvSpPr>
                <a:spLocks noGrp="1" noRot="1" noChangeAspect="1" noMove="1" noResize="1" noEditPoints="1" noAdjustHandles="1" noChangeArrowheads="1" noChangeShapeType="1" noTextEdit="1"/>
              </p:cNvSpPr>
              <p:nvPr>
                <p:ph idx="1"/>
              </p:nvPr>
            </p:nvSpPr>
            <p:spPr>
              <a:xfrm>
                <a:off x="838200" y="4521199"/>
                <a:ext cx="10515600" cy="2061029"/>
              </a:xfrm>
              <a:blipFill>
                <a:blip r:embed="rId2"/>
                <a:stretch>
                  <a:fillRect t="-2071" b="-4734"/>
                </a:stretch>
              </a:blipFill>
            </p:spPr>
            <p:txBody>
              <a:bodyPr/>
              <a:lstStyle/>
              <a:p>
                <a:r>
                  <a:rPr lang="en-SG">
                    <a:noFill/>
                  </a:rPr>
                  <a:t> </a:t>
                </a:r>
              </a:p>
            </p:txBody>
          </p:sp>
        </mc:Fallback>
      </mc:AlternateContent>
      <p:pic>
        <p:nvPicPr>
          <p:cNvPr id="4" name="图片 3">
            <a:extLst>
              <a:ext uri="{FF2B5EF4-FFF2-40B4-BE49-F238E27FC236}">
                <a16:creationId xmlns:a16="http://schemas.microsoft.com/office/drawing/2014/main" id="{AD9C8508-F546-4ECA-D38F-61AC46C78457}"/>
              </a:ext>
            </a:extLst>
          </p:cNvPr>
          <p:cNvPicPr>
            <a:picLocks noChangeAspect="1"/>
          </p:cNvPicPr>
          <p:nvPr/>
        </p:nvPicPr>
        <p:blipFill rotWithShape="1">
          <a:blip r:embed="rId3"/>
          <a:srcRect b="3976"/>
          <a:stretch/>
        </p:blipFill>
        <p:spPr>
          <a:xfrm>
            <a:off x="1306286" y="1484994"/>
            <a:ext cx="9579428" cy="2687567"/>
          </a:xfrm>
          <a:prstGeom prst="rect">
            <a:avLst/>
          </a:prstGeom>
        </p:spPr>
      </p:pic>
    </p:spTree>
    <p:extLst>
      <p:ext uri="{BB962C8B-B14F-4D97-AF65-F5344CB8AC3E}">
        <p14:creationId xmlns:p14="http://schemas.microsoft.com/office/powerpoint/2010/main" val="213184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90653-C0E5-3A4B-97F1-0257D2799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AAA73-E26F-EABB-E7B7-2C0F5F34906D}"/>
              </a:ext>
            </a:extLst>
          </p:cNvPr>
          <p:cNvSpPr>
            <a:spLocks noGrp="1"/>
          </p:cNvSpPr>
          <p:nvPr>
            <p:ph type="title"/>
          </p:nvPr>
        </p:nvSpPr>
        <p:spPr/>
        <p:txBody>
          <a:bodyPr/>
          <a:lstStyle/>
          <a:p>
            <a:r>
              <a:rPr lang="en-SG" altLang="zh-SG" dirty="0"/>
              <a:t>Example: Bayesian Linear Regression</a:t>
            </a:r>
            <a:endParaRPr lang="en-SG" dirty="0"/>
          </a:p>
        </p:txBody>
      </p:sp>
      <p:sp>
        <p:nvSpPr>
          <p:cNvPr id="3" name="Content Placeholder 2">
            <a:extLst>
              <a:ext uri="{FF2B5EF4-FFF2-40B4-BE49-F238E27FC236}">
                <a16:creationId xmlns:a16="http://schemas.microsoft.com/office/drawing/2014/main" id="{3F8D1546-06C0-209D-457F-846B6FA2AD1B}"/>
              </a:ext>
            </a:extLst>
          </p:cNvPr>
          <p:cNvSpPr>
            <a:spLocks noGrp="1"/>
          </p:cNvSpPr>
          <p:nvPr>
            <p:ph idx="1"/>
          </p:nvPr>
        </p:nvSpPr>
        <p:spPr>
          <a:xfrm>
            <a:off x="838200" y="1682130"/>
            <a:ext cx="4604658" cy="4802186"/>
          </a:xfrm>
        </p:spPr>
        <p:txBody>
          <a:bodyPr/>
          <a:lstStyle/>
          <a:p>
            <a:r>
              <a:rPr lang="en-SG" dirty="0"/>
              <a:t>The connection between prior, likelihood, posterior:</a:t>
            </a:r>
          </a:p>
          <a:p>
            <a:endParaRPr lang="en-SG" dirty="0"/>
          </a:p>
          <a:p>
            <a:endParaRPr lang="en-SG" dirty="0"/>
          </a:p>
          <a:p>
            <a:r>
              <a:rPr lang="en-SG" dirty="0"/>
              <a:t>Line 1: prior distribution;</a:t>
            </a:r>
          </a:p>
          <a:p>
            <a:r>
              <a:rPr lang="en-SG" dirty="0"/>
              <a:t>Lines 2 – 4: Model dist. is adjusted with to observed data</a:t>
            </a:r>
          </a:p>
        </p:txBody>
      </p:sp>
      <p:pic>
        <p:nvPicPr>
          <p:cNvPr id="5" name="图片 4">
            <a:extLst>
              <a:ext uri="{FF2B5EF4-FFF2-40B4-BE49-F238E27FC236}">
                <a16:creationId xmlns:a16="http://schemas.microsoft.com/office/drawing/2014/main" id="{3B1607BF-41D4-812B-CE07-B3772CF00487}"/>
              </a:ext>
            </a:extLst>
          </p:cNvPr>
          <p:cNvPicPr>
            <a:picLocks noChangeAspect="1"/>
          </p:cNvPicPr>
          <p:nvPr/>
        </p:nvPicPr>
        <p:blipFill>
          <a:blip r:embed="rId2"/>
          <a:stretch>
            <a:fillRect/>
          </a:stretch>
        </p:blipFill>
        <p:spPr>
          <a:xfrm>
            <a:off x="1565226" y="2612571"/>
            <a:ext cx="3150606" cy="1328058"/>
          </a:xfrm>
          <a:prstGeom prst="rect">
            <a:avLst/>
          </a:prstGeom>
        </p:spPr>
      </p:pic>
      <p:pic>
        <p:nvPicPr>
          <p:cNvPr id="7" name="图片 6">
            <a:extLst>
              <a:ext uri="{FF2B5EF4-FFF2-40B4-BE49-F238E27FC236}">
                <a16:creationId xmlns:a16="http://schemas.microsoft.com/office/drawing/2014/main" id="{5EDE9D9D-88D7-7EF0-5EB1-61EE788A0062}"/>
              </a:ext>
            </a:extLst>
          </p:cNvPr>
          <p:cNvPicPr>
            <a:picLocks noChangeAspect="1"/>
          </p:cNvPicPr>
          <p:nvPr/>
        </p:nvPicPr>
        <p:blipFill>
          <a:blip r:embed="rId3"/>
          <a:stretch>
            <a:fillRect/>
          </a:stretch>
        </p:blipFill>
        <p:spPr>
          <a:xfrm>
            <a:off x="6749144" y="1365001"/>
            <a:ext cx="4383313" cy="5436445"/>
          </a:xfrm>
          <a:prstGeom prst="rect">
            <a:avLst/>
          </a:prstGeom>
        </p:spPr>
      </p:pic>
    </p:spTree>
    <p:extLst>
      <p:ext uri="{BB962C8B-B14F-4D97-AF65-F5344CB8AC3E}">
        <p14:creationId xmlns:p14="http://schemas.microsoft.com/office/powerpoint/2010/main" val="143687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126A8-1834-81C9-392F-BA1BD91CB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C9A7B-95FD-8340-AADC-0174CBA5294E}"/>
              </a:ext>
            </a:extLst>
          </p:cNvPr>
          <p:cNvSpPr>
            <a:spLocks noGrp="1"/>
          </p:cNvSpPr>
          <p:nvPr>
            <p:ph type="title"/>
          </p:nvPr>
        </p:nvSpPr>
        <p:spPr/>
        <p:txBody>
          <a:bodyPr/>
          <a:lstStyle/>
          <a:p>
            <a:r>
              <a:rPr lang="en-US" altLang="zh-CN" dirty="0"/>
              <a:t>Another Example of Bayesian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E3B7E-2525-E6E0-EB72-1DFA807BA11C}"/>
                  </a:ext>
                </a:extLst>
              </p:cNvPr>
              <p:cNvSpPr>
                <a:spLocks noGrp="1"/>
              </p:cNvSpPr>
              <p:nvPr>
                <p:ph idx="1"/>
              </p:nvPr>
            </p:nvSpPr>
            <p:spPr>
              <a:xfrm>
                <a:off x="838201" y="1543051"/>
                <a:ext cx="4256314" cy="4802186"/>
              </a:xfrm>
            </p:spPr>
            <p:txBody>
              <a:bodyPr/>
              <a:lstStyle/>
              <a:p>
                <a:r>
                  <a:rPr lang="en-SG" sz="2400" dirty="0"/>
                  <a:t>One other example to estimate model uncertainty:</a:t>
                </a:r>
              </a:p>
              <a:p>
                <a:r>
                  <a:rPr lang="en-SG" sz="2400" dirty="0"/>
                  <a:t>Assume the model is a radial basis function, can be formulated:</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𝑗</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𝑗</m:t>
                                      </m:r>
                                    </m:sub>
                                  </m:sSub>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m:t>
                      </m:r>
                    </m:oMath>
                  </m:oMathPara>
                </a14:m>
                <a:endParaRPr lang="en-SG" sz="2400" dirty="0"/>
              </a:p>
              <a:p>
                <a:r>
                  <a:rPr lang="en-SG" sz="2400" dirty="0"/>
                  <a:t>The p</a:t>
                </a:r>
                <a:r>
                  <a:rPr lang="en-SG" altLang="zh-SG" sz="2400" dirty="0"/>
                  <a:t>osterior probability </a:t>
                </a:r>
                <a14:m>
                  <m:oMath xmlns:m="http://schemas.openxmlformats.org/officeDocument/2006/math">
                    <m:r>
                      <a:rPr lang="en-US" altLang="zh-SG" sz="2400" i="1" smtClean="0">
                        <a:latin typeface="Cambria Math" panose="02040503050406030204" pitchFamily="18" charset="0"/>
                      </a:rPr>
                      <m:t>𝑝</m:t>
                    </m:r>
                    <m:d>
                      <m:dPr>
                        <m:ctrlPr>
                          <a:rPr lang="en-US" altLang="zh-SG" sz="2400" i="1">
                            <a:latin typeface="Cambria Math" panose="02040503050406030204" pitchFamily="18" charset="0"/>
                          </a:rPr>
                        </m:ctrlPr>
                      </m:dPr>
                      <m:e>
                        <m:r>
                          <a:rPr lang="en-US" altLang="zh-SG" sz="2400" b="1" i="1">
                            <a:latin typeface="Cambria Math" panose="02040503050406030204" pitchFamily="18" charset="0"/>
                          </a:rPr>
                          <m:t>𝒘</m:t>
                        </m:r>
                      </m:e>
                      <m:e>
                        <m:r>
                          <a:rPr lang="en-US" altLang="zh-SG" sz="2400" i="1">
                            <a:latin typeface="Cambria Math" panose="02040503050406030204" pitchFamily="18" charset="0"/>
                          </a:rPr>
                          <m:t>𝒟</m:t>
                        </m:r>
                      </m:e>
                    </m:d>
                  </m:oMath>
                </a14:m>
                <a:r>
                  <a:rPr lang="en-SG" sz="2400" dirty="0"/>
                  <a:t> obtained by sampling data points:</a:t>
                </a:r>
              </a:p>
            </p:txBody>
          </p:sp>
        </mc:Choice>
        <mc:Fallback xmlns="">
          <p:sp>
            <p:nvSpPr>
              <p:cNvPr id="3" name="Content Placeholder 2">
                <a:extLst>
                  <a:ext uri="{FF2B5EF4-FFF2-40B4-BE49-F238E27FC236}">
                    <a16:creationId xmlns:a16="http://schemas.microsoft.com/office/drawing/2014/main" id="{917E3B7E-2525-E6E0-EB72-1DFA807BA11C}"/>
                  </a:ext>
                </a:extLst>
              </p:cNvPr>
              <p:cNvSpPr>
                <a:spLocks noGrp="1" noRot="1" noChangeAspect="1" noMove="1" noResize="1" noEditPoints="1" noAdjustHandles="1" noChangeArrowheads="1" noChangeShapeType="1" noTextEdit="1"/>
              </p:cNvSpPr>
              <p:nvPr>
                <p:ph idx="1"/>
              </p:nvPr>
            </p:nvSpPr>
            <p:spPr>
              <a:xfrm>
                <a:off x="838201" y="1543051"/>
                <a:ext cx="4256314" cy="4802186"/>
              </a:xfrm>
              <a:blipFill>
                <a:blip r:embed="rId2"/>
                <a:stretch>
                  <a:fillRect t="-888" r="-2006"/>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BB060C67-EC06-EDA8-4D80-51A872385C73}"/>
              </a:ext>
            </a:extLst>
          </p:cNvPr>
          <p:cNvPicPr>
            <a:picLocks noChangeAspect="1"/>
          </p:cNvPicPr>
          <p:nvPr/>
        </p:nvPicPr>
        <p:blipFill rotWithShape="1">
          <a:blip r:embed="rId3"/>
          <a:srcRect l="2054" r="-1"/>
          <a:stretch/>
        </p:blipFill>
        <p:spPr>
          <a:xfrm>
            <a:off x="5094515" y="1371126"/>
            <a:ext cx="6895875" cy="5146036"/>
          </a:xfrm>
          <a:prstGeom prst="rect">
            <a:avLst/>
          </a:prstGeom>
        </p:spPr>
      </p:pic>
      <p:pic>
        <p:nvPicPr>
          <p:cNvPr id="7" name="图片 6">
            <a:extLst>
              <a:ext uri="{FF2B5EF4-FFF2-40B4-BE49-F238E27FC236}">
                <a16:creationId xmlns:a16="http://schemas.microsoft.com/office/drawing/2014/main" id="{80583EC8-F4B6-3E97-CD1D-428FB23098A2}"/>
              </a:ext>
            </a:extLst>
          </p:cNvPr>
          <p:cNvPicPr>
            <a:picLocks noChangeAspect="1"/>
          </p:cNvPicPr>
          <p:nvPr/>
        </p:nvPicPr>
        <p:blipFill>
          <a:blip r:embed="rId4"/>
          <a:stretch>
            <a:fillRect/>
          </a:stretch>
        </p:blipFill>
        <p:spPr>
          <a:xfrm>
            <a:off x="6941557" y="2474572"/>
            <a:ext cx="3201790" cy="2939144"/>
          </a:xfrm>
          <a:prstGeom prst="rect">
            <a:avLst/>
          </a:prstGeom>
        </p:spPr>
      </p:pic>
    </p:spTree>
    <p:extLst>
      <p:ext uri="{BB962C8B-B14F-4D97-AF65-F5344CB8AC3E}">
        <p14:creationId xmlns:p14="http://schemas.microsoft.com/office/powerpoint/2010/main" val="10565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47A4D-C0DB-ABCE-B5F0-9F4936EB9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C5732-8708-7EFE-8172-412A5CD87335}"/>
              </a:ext>
            </a:extLst>
          </p:cNvPr>
          <p:cNvSpPr>
            <a:spLocks noGrp="1"/>
          </p:cNvSpPr>
          <p:nvPr>
            <p:ph type="title"/>
          </p:nvPr>
        </p:nvSpPr>
        <p:spPr/>
        <p:txBody>
          <a:bodyPr/>
          <a:lstStyle/>
          <a:p>
            <a:r>
              <a:rPr lang="en-SG" sz="3200" dirty="0"/>
              <a:t>Visualizing Confidence Interval vs. Data Observation</a:t>
            </a:r>
          </a:p>
        </p:txBody>
      </p:sp>
      <p:sp>
        <p:nvSpPr>
          <p:cNvPr id="3" name="Content Placeholder 2">
            <a:extLst>
              <a:ext uri="{FF2B5EF4-FFF2-40B4-BE49-F238E27FC236}">
                <a16:creationId xmlns:a16="http://schemas.microsoft.com/office/drawing/2014/main" id="{77FA68C4-634F-4CC5-0423-00EF6416390D}"/>
              </a:ext>
            </a:extLst>
          </p:cNvPr>
          <p:cNvSpPr>
            <a:spLocks noGrp="1"/>
          </p:cNvSpPr>
          <p:nvPr>
            <p:ph idx="1"/>
          </p:nvPr>
        </p:nvSpPr>
        <p:spPr>
          <a:xfrm>
            <a:off x="838200" y="1543051"/>
            <a:ext cx="4231714" cy="4802186"/>
          </a:xfrm>
        </p:spPr>
        <p:txBody>
          <a:bodyPr anchor="ctr"/>
          <a:lstStyle/>
          <a:p>
            <a:r>
              <a:rPr lang="en-US" dirty="0"/>
              <a:t>Visualize confidence intervals based on the posterior predictive mean and variance at each point.</a:t>
            </a:r>
            <a:endParaRPr lang="en-SG" dirty="0"/>
          </a:p>
        </p:txBody>
      </p:sp>
      <p:pic>
        <p:nvPicPr>
          <p:cNvPr id="5" name="图片 4">
            <a:extLst>
              <a:ext uri="{FF2B5EF4-FFF2-40B4-BE49-F238E27FC236}">
                <a16:creationId xmlns:a16="http://schemas.microsoft.com/office/drawing/2014/main" id="{2DC9B0EC-65AC-AAE0-650B-6D0869A06AB9}"/>
              </a:ext>
            </a:extLst>
          </p:cNvPr>
          <p:cNvPicPr>
            <a:picLocks noChangeAspect="1"/>
          </p:cNvPicPr>
          <p:nvPr/>
        </p:nvPicPr>
        <p:blipFill>
          <a:blip r:embed="rId2"/>
          <a:stretch>
            <a:fillRect/>
          </a:stretch>
        </p:blipFill>
        <p:spPr>
          <a:xfrm>
            <a:off x="5087257" y="1434010"/>
            <a:ext cx="6821714" cy="5020268"/>
          </a:xfrm>
          <a:prstGeom prst="rect">
            <a:avLst/>
          </a:prstGeom>
        </p:spPr>
      </p:pic>
    </p:spTree>
    <p:extLst>
      <p:ext uri="{BB962C8B-B14F-4D97-AF65-F5344CB8AC3E}">
        <p14:creationId xmlns:p14="http://schemas.microsoft.com/office/powerpoint/2010/main" val="807233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87279-A680-BB03-315A-44B9C4F5B6C8}"/>
              </a:ext>
            </a:extLst>
          </p:cNvPr>
          <p:cNvSpPr>
            <a:spLocks noGrp="1"/>
          </p:cNvSpPr>
          <p:nvPr>
            <p:ph type="title"/>
          </p:nvPr>
        </p:nvSpPr>
        <p:spPr/>
        <p:txBody>
          <a:bodyPr/>
          <a:lstStyle/>
          <a:p>
            <a:r>
              <a:rPr lang="en-US" altLang="zh-SG" dirty="0"/>
              <a:t>Data Uncertainty vs. Model Uncertainty</a:t>
            </a:r>
            <a:endParaRPr lang="zh-SG" altLang="en-US" dirty="0"/>
          </a:p>
        </p:txBody>
      </p:sp>
      <p:pic>
        <p:nvPicPr>
          <p:cNvPr id="5" name="图片 4">
            <a:extLst>
              <a:ext uri="{FF2B5EF4-FFF2-40B4-BE49-F238E27FC236}">
                <a16:creationId xmlns:a16="http://schemas.microsoft.com/office/drawing/2014/main" id="{7B7052C6-3492-29A3-7082-321FF0987C9B}"/>
              </a:ext>
            </a:extLst>
          </p:cNvPr>
          <p:cNvPicPr>
            <a:picLocks noChangeAspect="1"/>
          </p:cNvPicPr>
          <p:nvPr/>
        </p:nvPicPr>
        <p:blipFill>
          <a:blip r:embed="rId3"/>
          <a:stretch>
            <a:fillRect/>
          </a:stretch>
        </p:blipFill>
        <p:spPr>
          <a:xfrm>
            <a:off x="1125205" y="1612904"/>
            <a:ext cx="9941590" cy="4962068"/>
          </a:xfrm>
          <a:prstGeom prst="rect">
            <a:avLst/>
          </a:prstGeom>
        </p:spPr>
      </p:pic>
    </p:spTree>
    <p:extLst>
      <p:ext uri="{BB962C8B-B14F-4D97-AF65-F5344CB8AC3E}">
        <p14:creationId xmlns:p14="http://schemas.microsoft.com/office/powerpoint/2010/main" val="3168634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D743B-5464-8049-855E-8F25C9A82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0FB1A9-AFCE-D48E-E274-5B309612E824}"/>
              </a:ext>
            </a:extLst>
          </p:cNvPr>
          <p:cNvSpPr>
            <a:spLocks noGrp="1"/>
          </p:cNvSpPr>
          <p:nvPr>
            <p:ph type="title"/>
          </p:nvPr>
        </p:nvSpPr>
        <p:spPr/>
        <p:txBody>
          <a:bodyPr/>
          <a:lstStyle/>
          <a:p>
            <a:r>
              <a:rPr lang="en-SG" dirty="0"/>
              <a:t>Bayesian Neural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26BF86-AC2E-2213-EDE2-89BF94BE3CDB}"/>
                  </a:ext>
                </a:extLst>
              </p:cNvPr>
              <p:cNvSpPr>
                <a:spLocks noGrp="1"/>
              </p:cNvSpPr>
              <p:nvPr>
                <p:ph idx="1"/>
              </p:nvPr>
            </p:nvSpPr>
            <p:spPr/>
            <p:txBody>
              <a:bodyPr/>
              <a:lstStyle/>
              <a:p>
                <a:r>
                  <a:rPr lang="en-SG" dirty="0"/>
                  <a:t>Can we combine the advantages of neural networks with Bayesian models?</a:t>
                </a:r>
              </a:p>
              <a:p>
                <a:endParaRPr lang="en-SG" dirty="0"/>
              </a:p>
              <a:p>
                <a:r>
                  <a:rPr lang="en-SG" dirty="0"/>
                  <a:t>Bayesian Neural Network:</a:t>
                </a:r>
              </a:p>
              <a:p>
                <a:pPr lvl="1"/>
                <a:r>
                  <a:rPr lang="en-SG" dirty="0"/>
                  <a:t>Place a prior on the weights of the network, e.g.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𝒩</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𝟎</m:t>
                        </m:r>
                        <m:r>
                          <a:rPr lang="en-US" b="0" i="1" smtClean="0">
                            <a:latin typeface="Cambria Math" panose="02040503050406030204" pitchFamily="18" charset="0"/>
                          </a:rPr>
                          <m:t>, </m:t>
                        </m:r>
                        <m:r>
                          <a:rPr lang="en-US" b="0" i="1" smtClean="0">
                            <a:latin typeface="Cambria Math" panose="02040503050406030204" pitchFamily="18" charset="0"/>
                          </a:rPr>
                          <m:t>𝜂</m:t>
                        </m:r>
                        <m:r>
                          <a:rPr lang="en-US" b="1" i="1" smtClean="0">
                            <a:latin typeface="Cambria Math" panose="02040503050406030204" pitchFamily="18" charset="0"/>
                          </a:rPr>
                          <m:t>𝑰</m:t>
                        </m:r>
                      </m:e>
                    </m:d>
                  </m:oMath>
                </a14:m>
                <a:r>
                  <a:rPr lang="en-SG" dirty="0"/>
                  <a:t>.</a:t>
                </a:r>
              </a:p>
              <a:p>
                <a:pPr lvl="1"/>
                <a:r>
                  <a:rPr lang="en-SG" dirty="0"/>
                  <a:t>Define an observation model, e.g.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𝑢</m:t>
                        </m:r>
                        <m:r>
                          <a:rPr lang="en-US" b="0" i="1" smtClean="0">
                            <a:latin typeface="Cambria Math" panose="02040503050406030204" pitchFamily="18" charset="0"/>
                          </a:rPr>
                          <m:t>, </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𝒩</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1" i="1" smtClean="0">
                            <a:latin typeface="Cambria Math" panose="02040503050406030204" pitchFamily="18" charset="0"/>
                          </a:rPr>
                          <m:t>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SG" dirty="0"/>
                  <a:t>.</a:t>
                </a:r>
              </a:p>
              <a:p>
                <a:pPr lvl="1"/>
                <a:r>
                  <a:rPr lang="en-US" altLang="zh-CN"/>
                  <a:t>Apply the Bayes Rule:</a:t>
                </a:r>
              </a:p>
              <a:p>
                <a:pPr marL="361783" lvl="1"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𝑝</m:t>
                      </m:r>
                      <m:d>
                        <m:dPr>
                          <m:ctrlPr>
                            <a:rPr lang="en-SG" b="0" i="1" smtClean="0">
                              <a:latin typeface="Cambria Math" panose="02040503050406030204" pitchFamily="18" charset="0"/>
                            </a:rPr>
                          </m:ctrlPr>
                        </m:dPr>
                        <m:e>
                          <m:r>
                            <a:rPr lang="en-SG" b="1" i="1" smtClean="0">
                              <a:latin typeface="Cambria Math" panose="02040503050406030204" pitchFamily="18" charset="0"/>
                            </a:rPr>
                            <m:t>𝒘</m:t>
                          </m:r>
                        </m:e>
                        <m:e>
                          <m:r>
                            <a:rPr lang="en-SG" b="0" i="1" smtClean="0">
                              <a:latin typeface="Cambria Math" panose="02040503050406030204" pitchFamily="18" charset="0"/>
                            </a:rPr>
                            <m:t>𝒟</m:t>
                          </m:r>
                        </m:e>
                      </m:d>
                      <m:r>
                        <a:rPr lang="en-SG" b="0" i="1" smtClean="0">
                          <a:latin typeface="Cambria Math" panose="02040503050406030204" pitchFamily="18" charset="0"/>
                        </a:rPr>
                        <m:t>∝</m:t>
                      </m:r>
                      <m:r>
                        <a:rPr lang="en-SG" b="0" i="1" smtClean="0">
                          <a:latin typeface="Cambria Math" panose="02040503050406030204" pitchFamily="18" charset="0"/>
                        </a:rPr>
                        <m:t>𝑝</m:t>
                      </m:r>
                      <m:r>
                        <a:rPr lang="en-SG" b="0" i="1" smtClean="0">
                          <a:latin typeface="Cambria Math" panose="02040503050406030204" pitchFamily="18" charset="0"/>
                        </a:rPr>
                        <m:t>(</m:t>
                      </m:r>
                      <m:r>
                        <a:rPr lang="en-SG" b="1" i="1" smtClean="0">
                          <a:latin typeface="Cambria Math" panose="02040503050406030204" pitchFamily="18" charset="0"/>
                        </a:rPr>
                        <m:t>𝒘</m:t>
                      </m:r>
                      <m:r>
                        <a:rPr lang="en-SG" b="0" i="1" smtClean="0">
                          <a:latin typeface="Cambria Math" panose="02040503050406030204" pitchFamily="18" charset="0"/>
                        </a:rPr>
                        <m:t>)</m:t>
                      </m:r>
                      <m:nary>
                        <m:naryPr>
                          <m:chr m:val="∏"/>
                          <m:limLoc m:val="subSup"/>
                          <m:ctrlPr>
                            <a:rPr lang="en-SG" b="0" i="1" smtClean="0">
                              <a:latin typeface="Cambria Math" panose="02040503050406030204" pitchFamily="18" charset="0"/>
                            </a:rPr>
                          </m:ctrlPr>
                        </m:naryPr>
                        <m:sub>
                          <m:r>
                            <m:rPr>
                              <m:brk m:alnAt="25"/>
                            </m:rPr>
                            <a:rPr lang="en-SG" b="0" i="1" smtClean="0">
                              <a:latin typeface="Cambria Math" panose="02040503050406030204" pitchFamily="18" charset="0"/>
                            </a:rPr>
                            <m:t>𝑖</m:t>
                          </m:r>
                          <m:r>
                            <a:rPr lang="en-SG" b="0" i="1" smtClean="0">
                              <a:latin typeface="Cambria Math" panose="02040503050406030204" pitchFamily="18" charset="0"/>
                            </a:rPr>
                            <m:t>=1</m:t>
                          </m:r>
                        </m:sub>
                        <m:sup>
                          <m:r>
                            <a:rPr lang="en-SG" b="0" i="1" smtClean="0">
                              <a:latin typeface="Cambria Math" panose="02040503050406030204" pitchFamily="18" charset="0"/>
                            </a:rPr>
                            <m:t>𝑁</m:t>
                          </m:r>
                        </m:sup>
                        <m:e>
                          <m:r>
                            <a:rPr lang="en-SG" b="0" i="1" smtClean="0">
                              <a:latin typeface="Cambria Math" panose="02040503050406030204" pitchFamily="18" charset="0"/>
                            </a:rPr>
                            <m:t>𝑝</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𝑦</m:t>
                              </m:r>
                            </m:e>
                            <m:sub>
                              <m:r>
                                <a:rPr lang="en-SG" b="0" i="1" smtClean="0">
                                  <a:latin typeface="Cambria Math" panose="02040503050406030204" pitchFamily="18" charset="0"/>
                                </a:rPr>
                                <m:t>𝑖</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𝑢</m:t>
                              </m:r>
                            </m:e>
                            <m:sub>
                              <m:r>
                                <a:rPr lang="en-SG" b="0" i="1" smtClean="0">
                                  <a:latin typeface="Cambria Math" panose="02040503050406030204" pitchFamily="18" charset="0"/>
                                </a:rPr>
                                <m:t>𝑖</m:t>
                              </m:r>
                            </m:sub>
                          </m:sSub>
                          <m:r>
                            <a:rPr lang="en-SG" b="0" i="1" smtClean="0">
                              <a:latin typeface="Cambria Math" panose="02040503050406030204" pitchFamily="18" charset="0"/>
                            </a:rPr>
                            <m:t>,</m:t>
                          </m:r>
                          <m:r>
                            <a:rPr lang="en-SG" b="1" i="1" smtClean="0">
                              <a:latin typeface="Cambria Math" panose="02040503050406030204" pitchFamily="18" charset="0"/>
                            </a:rPr>
                            <m:t>𝒘</m:t>
                          </m:r>
                          <m:r>
                            <a:rPr lang="en-SG" b="0" i="1" smtClean="0">
                              <a:latin typeface="Cambria Math" panose="02040503050406030204" pitchFamily="18" charset="0"/>
                            </a:rPr>
                            <m:t>)</m:t>
                          </m:r>
                        </m:e>
                      </m:nary>
                    </m:oMath>
                  </m:oMathPara>
                </a14:m>
                <a:endParaRPr lang="en-SG" b="0"/>
              </a:p>
            </p:txBody>
          </p:sp>
        </mc:Choice>
        <mc:Fallback xmlns="">
          <p:sp>
            <p:nvSpPr>
              <p:cNvPr id="3" name="Content Placeholder 2">
                <a:extLst>
                  <a:ext uri="{FF2B5EF4-FFF2-40B4-BE49-F238E27FC236}">
                    <a16:creationId xmlns:a16="http://schemas.microsoft.com/office/drawing/2014/main" id="{F026BF86-AC2E-2213-EDE2-89BF94BE3CDB}"/>
                  </a:ext>
                </a:extLst>
              </p:cNvPr>
              <p:cNvSpPr>
                <a:spLocks noGrp="1" noRot="1" noChangeAspect="1" noMove="1" noResize="1" noEditPoints="1" noAdjustHandles="1" noChangeArrowheads="1" noChangeShapeType="1" noTextEdit="1"/>
              </p:cNvSpPr>
              <p:nvPr>
                <p:ph idx="1"/>
              </p:nvPr>
            </p:nvSpPr>
            <p:spPr>
              <a:blipFill>
                <a:blip r:embed="rId3"/>
                <a:stretch>
                  <a:fillRect t="-1269"/>
                </a:stretch>
              </a:blipFill>
            </p:spPr>
            <p:txBody>
              <a:bodyPr/>
              <a:lstStyle/>
              <a:p>
                <a:r>
                  <a:rPr lang="en-SG">
                    <a:noFill/>
                  </a:rPr>
                  <a:t> </a:t>
                </a:r>
              </a:p>
            </p:txBody>
          </p:sp>
        </mc:Fallback>
      </mc:AlternateContent>
    </p:spTree>
    <p:extLst>
      <p:ext uri="{BB962C8B-B14F-4D97-AF65-F5344CB8AC3E}">
        <p14:creationId xmlns:p14="http://schemas.microsoft.com/office/powerpoint/2010/main" val="397536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0FE0-01CF-8BAB-9BDB-2C126BF13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3C447E-BEC5-77B8-3BA7-F17821610A81}"/>
              </a:ext>
            </a:extLst>
          </p:cNvPr>
          <p:cNvSpPr>
            <a:spLocks noGrp="1"/>
          </p:cNvSpPr>
          <p:nvPr>
            <p:ph type="title"/>
          </p:nvPr>
        </p:nvSpPr>
        <p:spPr/>
        <p:txBody>
          <a:bodyPr/>
          <a:lstStyle/>
          <a:p>
            <a:r>
              <a:rPr lang="en-SG"/>
              <a:t>Bayesian Model: Samples from the Prior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696FD9-AC35-D9C6-418A-43A64BD8EF3E}"/>
                  </a:ext>
                </a:extLst>
              </p:cNvPr>
              <p:cNvSpPr>
                <a:spLocks noGrp="1"/>
              </p:cNvSpPr>
              <p:nvPr>
                <p:ph idx="1"/>
              </p:nvPr>
            </p:nvSpPr>
            <p:spPr/>
            <p:txBody>
              <a:bodyPr/>
              <a:lstStyle/>
              <a:p>
                <a:r>
                  <a:rPr lang="en-US" dirty="0"/>
                  <a:t>Understand a Bayesian model by looking at prior samples of the functions (i.e., samples of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SG" dirty="0"/>
                  <a:t>).</a:t>
                </a:r>
              </a:p>
              <a:p>
                <a:pPr lvl="1"/>
                <a:r>
                  <a:rPr lang="en-SG" dirty="0"/>
                  <a:t>Visualize: prior samples for a BNN with 1 hidden layer and 10k units:</a:t>
                </a:r>
              </a:p>
              <a:p>
                <a:endParaRPr lang="en-SG" dirty="0"/>
              </a:p>
              <a:p>
                <a:pPr>
                  <a:spcAft>
                    <a:spcPts val="1200"/>
                  </a:spcAft>
                </a:pPr>
                <a:endParaRPr lang="en-SG" dirty="0"/>
              </a:p>
              <a:p>
                <a:pPr>
                  <a:spcAft>
                    <a:spcPts val="1200"/>
                  </a:spcAft>
                </a:pPr>
                <a:endParaRPr lang="en-SG" dirty="0"/>
              </a:p>
              <a:p>
                <a:r>
                  <a:rPr lang="en-SG" dirty="0"/>
                  <a:t>Under certain assumptions, an infinitely wide BNN approx. a Gaussian process, so does for deep BNNs.</a:t>
                </a:r>
              </a:p>
            </p:txBody>
          </p:sp>
        </mc:Choice>
        <mc:Fallback xmlns="">
          <p:sp>
            <p:nvSpPr>
              <p:cNvPr id="3" name="Content Placeholder 2">
                <a:extLst>
                  <a:ext uri="{FF2B5EF4-FFF2-40B4-BE49-F238E27FC236}">
                    <a16:creationId xmlns:a16="http://schemas.microsoft.com/office/drawing/2014/main" id="{35696FD9-AC35-D9C6-418A-43A64BD8EF3E}"/>
                  </a:ext>
                </a:extLst>
              </p:cNvPr>
              <p:cNvSpPr>
                <a:spLocks noGrp="1" noRot="1" noChangeAspect="1" noMove="1" noResize="1" noEditPoints="1" noAdjustHandles="1" noChangeArrowheads="1" noChangeShapeType="1" noTextEdit="1"/>
              </p:cNvSpPr>
              <p:nvPr>
                <p:ph idx="1"/>
              </p:nvPr>
            </p:nvSpPr>
            <p:spPr>
              <a:blipFill>
                <a:blip r:embed="rId3"/>
                <a:stretch>
                  <a:fillRect t="-1269"/>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5E6F0486-3455-284C-9BBE-7A754F9C1EFE}"/>
              </a:ext>
            </a:extLst>
          </p:cNvPr>
          <p:cNvPicPr>
            <a:picLocks noChangeAspect="1"/>
          </p:cNvPicPr>
          <p:nvPr/>
        </p:nvPicPr>
        <p:blipFill rotWithShape="1">
          <a:blip r:embed="rId4"/>
          <a:srcRect t="5111"/>
          <a:stretch/>
        </p:blipFill>
        <p:spPr>
          <a:xfrm>
            <a:off x="3629378" y="2961891"/>
            <a:ext cx="4933244" cy="1964506"/>
          </a:xfrm>
          <a:prstGeom prst="rect">
            <a:avLst/>
          </a:prstGeom>
        </p:spPr>
      </p:pic>
    </p:spTree>
    <p:extLst>
      <p:ext uri="{BB962C8B-B14F-4D97-AF65-F5344CB8AC3E}">
        <p14:creationId xmlns:p14="http://schemas.microsoft.com/office/powerpoint/2010/main" val="4020358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6C739-E1A0-A592-5580-F767066B3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90FD9E-E6F0-EDB9-1815-CB5542A45D64}"/>
              </a:ext>
            </a:extLst>
          </p:cNvPr>
          <p:cNvSpPr>
            <a:spLocks noGrp="1"/>
          </p:cNvSpPr>
          <p:nvPr>
            <p:ph type="title"/>
          </p:nvPr>
        </p:nvSpPr>
        <p:spPr/>
        <p:txBody>
          <a:bodyPr/>
          <a:lstStyle/>
          <a:p>
            <a:r>
              <a:rPr lang="en-SG"/>
              <a:t>BNN vs NN (in General with DNN)</a:t>
            </a:r>
            <a:endParaRPr lang="en-SG" dirty="0"/>
          </a:p>
        </p:txBody>
      </p:sp>
      <p:sp>
        <p:nvSpPr>
          <p:cNvPr id="3" name="Content Placeholder 2">
            <a:extLst>
              <a:ext uri="{FF2B5EF4-FFF2-40B4-BE49-F238E27FC236}">
                <a16:creationId xmlns:a16="http://schemas.microsoft.com/office/drawing/2014/main" id="{96E83865-79FA-9145-083C-487999C470D0}"/>
              </a:ext>
            </a:extLst>
          </p:cNvPr>
          <p:cNvSpPr>
            <a:spLocks noGrp="1"/>
          </p:cNvSpPr>
          <p:nvPr>
            <p:ph idx="1"/>
          </p:nvPr>
        </p:nvSpPr>
        <p:spPr>
          <a:xfrm>
            <a:off x="838200" y="4476749"/>
            <a:ext cx="5257800" cy="2105317"/>
          </a:xfrm>
        </p:spPr>
        <p:txBody>
          <a:bodyPr/>
          <a:lstStyle/>
          <a:p>
            <a:r>
              <a:rPr lang="en-US" sz="2400" dirty="0"/>
              <a:t>Parameters represented by single, fixed values </a:t>
            </a:r>
            <a:r>
              <a:rPr lang="en-US" altLang="zh-CN" sz="2400" dirty="0"/>
              <a:t>after training.</a:t>
            </a:r>
          </a:p>
          <a:p>
            <a:r>
              <a:rPr lang="en-US" sz="2400" dirty="0"/>
              <a:t>Conventional approaches to train NNs can be interpreted as approx. to the Bayesian method</a:t>
            </a:r>
            <a:endParaRPr lang="en-SG" sz="2400" dirty="0"/>
          </a:p>
        </p:txBody>
      </p:sp>
      <p:pic>
        <p:nvPicPr>
          <p:cNvPr id="8" name="Picture 7">
            <a:extLst>
              <a:ext uri="{FF2B5EF4-FFF2-40B4-BE49-F238E27FC236}">
                <a16:creationId xmlns:a16="http://schemas.microsoft.com/office/drawing/2014/main" id="{8CDD3AAD-3EE4-011C-907C-967AE1682A8B}"/>
              </a:ext>
            </a:extLst>
          </p:cNvPr>
          <p:cNvPicPr>
            <a:picLocks noChangeAspect="1"/>
          </p:cNvPicPr>
          <p:nvPr/>
        </p:nvPicPr>
        <p:blipFill rotWithShape="1">
          <a:blip r:embed="rId2"/>
          <a:srcRect l="1054" r="61427"/>
          <a:stretch/>
        </p:blipFill>
        <p:spPr>
          <a:xfrm>
            <a:off x="1619250" y="1543051"/>
            <a:ext cx="3219446" cy="2696868"/>
          </a:xfrm>
          <a:prstGeom prst="rect">
            <a:avLst/>
          </a:prstGeom>
        </p:spPr>
      </p:pic>
      <p:pic>
        <p:nvPicPr>
          <p:cNvPr id="9" name="Picture 8">
            <a:extLst>
              <a:ext uri="{FF2B5EF4-FFF2-40B4-BE49-F238E27FC236}">
                <a16:creationId xmlns:a16="http://schemas.microsoft.com/office/drawing/2014/main" id="{2A63BEB3-3A0F-8D74-8706-2983AA19EBBF}"/>
              </a:ext>
            </a:extLst>
          </p:cNvPr>
          <p:cNvPicPr>
            <a:picLocks noChangeAspect="1"/>
          </p:cNvPicPr>
          <p:nvPr/>
        </p:nvPicPr>
        <p:blipFill rotWithShape="1">
          <a:blip r:embed="rId2"/>
          <a:srcRect l="61332" r="1149"/>
          <a:stretch/>
        </p:blipFill>
        <p:spPr>
          <a:xfrm>
            <a:off x="7353304" y="1543051"/>
            <a:ext cx="3219446" cy="2696868"/>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72E672E-8BFD-5C76-9758-AAC665D566AC}"/>
                  </a:ext>
                </a:extLst>
              </p:cNvPr>
              <p:cNvSpPr txBox="1">
                <a:spLocks/>
              </p:cNvSpPr>
              <p:nvPr/>
            </p:nvSpPr>
            <p:spPr>
              <a:xfrm>
                <a:off x="6095999" y="4476750"/>
                <a:ext cx="5548489" cy="2105316"/>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3"/>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3"/>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3"/>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3"/>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3"/>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Parameters are represented by distributions.</a:t>
                </a:r>
              </a:p>
              <a:p>
                <a:r>
                  <a:rPr lang="en-US" sz="2400" dirty="0"/>
                  <a:t>Introduce a prior distribution on the weights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𝒘</m:t>
                        </m:r>
                      </m:e>
                    </m:d>
                  </m:oMath>
                </a14:m>
                <a:r>
                  <a:rPr lang="en-US" sz="2400" dirty="0"/>
                  <a:t>, obtain the posterior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𝒘</m:t>
                        </m:r>
                      </m:e>
                      <m:e>
                        <m:r>
                          <a:rPr lang="en-US" sz="2400" b="0" i="1" smtClean="0">
                            <a:latin typeface="Cambria Math" panose="02040503050406030204" pitchFamily="18" charset="0"/>
                          </a:rPr>
                          <m:t>𝒟</m:t>
                        </m:r>
                      </m:e>
                    </m:d>
                  </m:oMath>
                </a14:m>
                <a:r>
                  <a:rPr lang="en-US" sz="2400" dirty="0"/>
                  <a:t> through learning.</a:t>
                </a:r>
                <a:endParaRPr lang="en-SG" sz="2400" dirty="0"/>
              </a:p>
            </p:txBody>
          </p:sp>
        </mc:Choice>
        <mc:Fallback xmlns="">
          <p:sp>
            <p:nvSpPr>
              <p:cNvPr id="10" name="Content Placeholder 2">
                <a:extLst>
                  <a:ext uri="{FF2B5EF4-FFF2-40B4-BE49-F238E27FC236}">
                    <a16:creationId xmlns:a16="http://schemas.microsoft.com/office/drawing/2014/main" id="{972E672E-8BFD-5C76-9758-AAC665D566AC}"/>
                  </a:ext>
                </a:extLst>
              </p:cNvPr>
              <p:cNvSpPr txBox="1">
                <a:spLocks noRot="1" noChangeAspect="1" noMove="1" noResize="1" noEditPoints="1" noAdjustHandles="1" noChangeArrowheads="1" noChangeShapeType="1" noTextEdit="1"/>
              </p:cNvSpPr>
              <p:nvPr/>
            </p:nvSpPr>
            <p:spPr>
              <a:xfrm>
                <a:off x="6095999" y="4476750"/>
                <a:ext cx="5548489" cy="2105316"/>
              </a:xfrm>
              <a:prstGeom prst="rect">
                <a:avLst/>
              </a:prstGeom>
              <a:blipFill>
                <a:blip r:embed="rId4"/>
                <a:stretch>
                  <a:fillRect t="-2023" b="-5202"/>
                </a:stretch>
              </a:blipFill>
            </p:spPr>
            <p:txBody>
              <a:bodyPr/>
              <a:lstStyle/>
              <a:p>
                <a:r>
                  <a:rPr lang="zh-SG" altLang="en-US">
                    <a:noFill/>
                  </a:rPr>
                  <a:t> </a:t>
                </a:r>
              </a:p>
            </p:txBody>
          </p:sp>
        </mc:Fallback>
      </mc:AlternateContent>
      <p:sp>
        <p:nvSpPr>
          <p:cNvPr id="4" name="文本框 3">
            <a:extLst>
              <a:ext uri="{FF2B5EF4-FFF2-40B4-BE49-F238E27FC236}">
                <a16:creationId xmlns:a16="http://schemas.microsoft.com/office/drawing/2014/main" id="{663A401E-D2E8-737A-F012-3B0ED0B2984B}"/>
              </a:ext>
            </a:extLst>
          </p:cNvPr>
          <p:cNvSpPr txBox="1"/>
          <p:nvPr/>
        </p:nvSpPr>
        <p:spPr>
          <a:xfrm>
            <a:off x="5393265" y="3414653"/>
            <a:ext cx="2757312" cy="1200385"/>
          </a:xfrm>
          <a:prstGeom prst="rect">
            <a:avLst/>
          </a:prstGeom>
          <a:noFill/>
        </p:spPr>
        <p:txBody>
          <a:bodyPr wrap="square" rtlCol="0">
            <a:noAutofit/>
          </a:bodyPr>
          <a:lstStyle/>
          <a:p>
            <a:pPr marR="0" algn="ctr" defTabSz="914377" rtl="0" eaLnBrk="1" fontAlgn="auto" latinLnBrk="0" hangingPunct="1">
              <a:lnSpc>
                <a:spcPct val="100000"/>
              </a:lnSpc>
              <a:spcBef>
                <a:spcPts val="600"/>
              </a:spcBef>
              <a:buClrTx/>
              <a:buSzTx/>
              <a:tabLst/>
            </a:pPr>
            <a:r>
              <a:rPr lang="en-US" altLang="zh-SG" sz="2000" dirty="0">
                <a:solidFill>
                  <a:srgbClr val="004282"/>
                </a:solidFill>
                <a:latin typeface="Arial" panose="020B0604020202020204" pitchFamily="34" charset="0"/>
                <a:cs typeface="Arial" panose="020B0604020202020204" pitchFamily="34" charset="0"/>
              </a:rPr>
              <a:t>Regularization arises naturally! </a:t>
            </a:r>
          </a:p>
          <a:p>
            <a:pPr marR="0" algn="ctr" defTabSz="914377" rtl="0" eaLnBrk="1" fontAlgn="auto" latinLnBrk="0" hangingPunct="1">
              <a:lnSpc>
                <a:spcPct val="100000"/>
              </a:lnSpc>
              <a:spcAft>
                <a:spcPts val="600"/>
              </a:spcAft>
              <a:buClrTx/>
              <a:buSzTx/>
              <a:tabLst/>
            </a:pPr>
            <a:r>
              <a:rPr lang="en-US" altLang="zh-SG" sz="2000" dirty="0">
                <a:solidFill>
                  <a:srgbClr val="004282"/>
                </a:solidFill>
                <a:latin typeface="Arial" panose="020B0604020202020204" pitchFamily="34" charset="0"/>
                <a:cs typeface="Arial" panose="020B0604020202020204" pitchFamily="34" charset="0"/>
              </a:rPr>
              <a:t>(Think of dropout)</a:t>
            </a:r>
            <a:endParaRPr kumimoji="0" lang="zh-SG" altLang="en-US" sz="20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0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4DD4C-8B30-A564-1EA0-1435B15D6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C1BC0-8B30-C387-9371-8366BEEC6A16}"/>
              </a:ext>
            </a:extLst>
          </p:cNvPr>
          <p:cNvSpPr>
            <a:spLocks noGrp="1"/>
          </p:cNvSpPr>
          <p:nvPr>
            <p:ph type="title"/>
          </p:nvPr>
        </p:nvSpPr>
        <p:spPr/>
        <p:txBody>
          <a:bodyPr/>
          <a:lstStyle/>
          <a:p>
            <a:r>
              <a:rPr lang="en-SG"/>
              <a:t>BNN: Maximizing the Posterior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B5766E-6162-E0EC-321F-8E60E519B735}"/>
                  </a:ext>
                </a:extLst>
              </p:cNvPr>
              <p:cNvSpPr>
                <a:spLocks noGrp="1"/>
              </p:cNvSpPr>
              <p:nvPr>
                <p:ph idx="1"/>
              </p:nvPr>
            </p:nvSpPr>
            <p:spPr/>
            <p:txBody>
              <a:bodyPr/>
              <a:lstStyle/>
              <a:p>
                <a:r>
                  <a:rPr lang="en-SG" sz="2400" dirty="0"/>
                  <a:t>Compute the posterior with Bayes’ Rule: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𝒘</m:t>
                          </m:r>
                        </m:e>
                        <m:e>
                          <m:r>
                            <a:rPr lang="en-US" sz="2400" b="0" i="1" smtClean="0">
                              <a:latin typeface="Cambria Math" panose="02040503050406030204" pitchFamily="18" charset="0"/>
                            </a:rPr>
                            <m:t>𝒟</m:t>
                          </m:r>
                        </m:e>
                      </m:d>
                      <m:r>
                        <a:rPr lang="en-US" sz="2400" b="0" i="1" smtClean="0">
                          <a:latin typeface="Cambria Math" panose="02040503050406030204" pitchFamily="18" charset="0"/>
                        </a:rPr>
                        <m:t>=</m:t>
                      </m:r>
                      <m:f>
                        <m:fPr>
                          <m:ctrlPr>
                            <a:rPr lang="en-US" altLang="zh-SG" sz="2400" b="0" i="1" smtClean="0">
                              <a:latin typeface="Cambria Math" panose="02040503050406030204" pitchFamily="18" charset="0"/>
                            </a:rPr>
                          </m:ctrlPr>
                        </m:fPr>
                        <m:num>
                          <m:r>
                            <a:rPr lang="en-US" altLang="zh-SG" sz="2400" b="0" i="1" smtClean="0">
                              <a:latin typeface="Cambria Math" panose="02040503050406030204" pitchFamily="18" charset="0"/>
                            </a:rPr>
                            <m:t>𝑝</m:t>
                          </m:r>
                          <m:d>
                            <m:dPr>
                              <m:ctrlPr>
                                <a:rPr lang="en-US" altLang="zh-SG" sz="2400" b="0" i="1" smtClean="0">
                                  <a:latin typeface="Cambria Math" panose="02040503050406030204" pitchFamily="18" charset="0"/>
                                </a:rPr>
                              </m:ctrlPr>
                            </m:dPr>
                            <m:e>
                              <m:r>
                                <a:rPr lang="en-US" altLang="zh-SG" sz="2400" b="0" i="1" smtClean="0">
                                  <a:latin typeface="Cambria Math" panose="02040503050406030204" pitchFamily="18" charset="0"/>
                                </a:rPr>
                                <m:t>𝒟</m:t>
                              </m:r>
                            </m:e>
                            <m:e>
                              <m:r>
                                <a:rPr lang="en-US" altLang="zh-SG" sz="2400" b="1" i="1" smtClean="0">
                                  <a:latin typeface="Cambria Math" panose="02040503050406030204" pitchFamily="18" charset="0"/>
                                </a:rPr>
                                <m:t>𝒘</m:t>
                              </m:r>
                            </m:e>
                          </m:d>
                          <m:r>
                            <a:rPr lang="en-US" altLang="zh-SG" sz="2400" b="0" i="1" smtClean="0">
                              <a:latin typeface="Cambria Math" panose="02040503050406030204" pitchFamily="18" charset="0"/>
                            </a:rPr>
                            <m:t>𝑝</m:t>
                          </m:r>
                          <m:d>
                            <m:dPr>
                              <m:ctrlPr>
                                <a:rPr lang="en-US" altLang="zh-SG" sz="2400" b="0" i="1" smtClean="0">
                                  <a:latin typeface="Cambria Math" panose="02040503050406030204" pitchFamily="18" charset="0"/>
                                </a:rPr>
                              </m:ctrlPr>
                            </m:dPr>
                            <m:e>
                              <m:r>
                                <a:rPr lang="en-US" altLang="zh-SG" sz="2400" b="1" i="1" smtClean="0">
                                  <a:latin typeface="Cambria Math" panose="02040503050406030204" pitchFamily="18" charset="0"/>
                                </a:rPr>
                                <m:t>𝒘</m:t>
                              </m:r>
                            </m:e>
                          </m:d>
                        </m:num>
                        <m:den>
                          <m:r>
                            <a:rPr lang="en-US" altLang="zh-SG" sz="2400" b="0" i="1" smtClean="0">
                              <a:latin typeface="Cambria Math" panose="02040503050406030204" pitchFamily="18" charset="0"/>
                            </a:rPr>
                            <m:t>𝑝</m:t>
                          </m:r>
                          <m:d>
                            <m:dPr>
                              <m:ctrlPr>
                                <a:rPr lang="en-US" altLang="zh-SG" sz="2400" b="0" i="1" smtClean="0">
                                  <a:latin typeface="Cambria Math" panose="02040503050406030204" pitchFamily="18" charset="0"/>
                                </a:rPr>
                              </m:ctrlPr>
                            </m:dPr>
                            <m:e>
                              <m:r>
                                <a:rPr lang="en-US" altLang="zh-SG" sz="2400" b="0" i="1" smtClean="0">
                                  <a:latin typeface="Cambria Math" panose="02040503050406030204" pitchFamily="18" charset="0"/>
                                </a:rPr>
                                <m:t>𝒟</m:t>
                              </m:r>
                            </m:e>
                          </m:d>
                        </m:den>
                      </m:f>
                      <m:r>
                        <a:rPr lang="en-US" altLang="zh-SG" sz="2400" b="0" i="1" smtClean="0">
                          <a:latin typeface="Cambria Math" panose="02040503050406030204" pitchFamily="18" charset="0"/>
                        </a:rPr>
                        <m:t>=</m:t>
                      </m:r>
                      <m:f>
                        <m:fPr>
                          <m:ctrlPr>
                            <a:rPr lang="en-US" altLang="zh-SG" sz="2400" i="1">
                              <a:latin typeface="Cambria Math" panose="02040503050406030204" pitchFamily="18" charset="0"/>
                            </a:rPr>
                          </m:ctrlPr>
                        </m:fPr>
                        <m:num>
                          <m:r>
                            <a:rPr lang="en-US" altLang="zh-SG" sz="2400" i="1">
                              <a:latin typeface="Cambria Math" panose="02040503050406030204" pitchFamily="18" charset="0"/>
                            </a:rPr>
                            <m:t>𝑝</m:t>
                          </m:r>
                          <m:d>
                            <m:dPr>
                              <m:ctrlPr>
                                <a:rPr lang="en-US" altLang="zh-SG" sz="2400" i="1">
                                  <a:latin typeface="Cambria Math" panose="02040503050406030204" pitchFamily="18" charset="0"/>
                                </a:rPr>
                              </m:ctrlPr>
                            </m:dPr>
                            <m:e>
                              <m:r>
                                <a:rPr lang="en-US" altLang="zh-SG" sz="2400" i="1">
                                  <a:latin typeface="Cambria Math" panose="02040503050406030204" pitchFamily="18" charset="0"/>
                                </a:rPr>
                                <m:t>𝒟</m:t>
                              </m:r>
                            </m:e>
                            <m:e>
                              <m:r>
                                <a:rPr lang="en-US" altLang="zh-SG" sz="2400" b="1" i="1">
                                  <a:latin typeface="Cambria Math" panose="02040503050406030204" pitchFamily="18" charset="0"/>
                                </a:rPr>
                                <m:t>𝒘</m:t>
                              </m:r>
                            </m:e>
                          </m:d>
                          <m:r>
                            <a:rPr lang="en-US" altLang="zh-SG" sz="2400" i="1">
                              <a:latin typeface="Cambria Math" panose="02040503050406030204" pitchFamily="18" charset="0"/>
                            </a:rPr>
                            <m:t>𝑝</m:t>
                          </m:r>
                          <m:d>
                            <m:dPr>
                              <m:ctrlPr>
                                <a:rPr lang="en-US" altLang="zh-SG" sz="2400" i="1">
                                  <a:latin typeface="Cambria Math" panose="02040503050406030204" pitchFamily="18" charset="0"/>
                                </a:rPr>
                              </m:ctrlPr>
                            </m:dPr>
                            <m:e>
                              <m:r>
                                <a:rPr lang="en-US" altLang="zh-SG" sz="2400" b="1" i="1">
                                  <a:latin typeface="Cambria Math" panose="02040503050406030204" pitchFamily="18" charset="0"/>
                                </a:rPr>
                                <m:t>𝒘</m:t>
                              </m:r>
                            </m:e>
                          </m:d>
                        </m:num>
                        <m:den>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𝑝</m:t>
                          </m:r>
                          <m:d>
                            <m:dPr>
                              <m:ctrlPr>
                                <a:rPr lang="en-US" altLang="zh-SG" sz="2400" b="0" i="1" smtClean="0">
                                  <a:latin typeface="Cambria Math" panose="02040503050406030204" pitchFamily="18" charset="0"/>
                                </a:rPr>
                              </m:ctrlPr>
                            </m:dPr>
                            <m:e>
                              <m:r>
                                <a:rPr lang="en-US" altLang="zh-SG" sz="2400" b="0" i="1" smtClean="0">
                                  <a:latin typeface="Cambria Math" panose="02040503050406030204" pitchFamily="18" charset="0"/>
                                </a:rPr>
                                <m:t>𝒟</m:t>
                              </m:r>
                            </m:e>
                            <m:e>
                              <m:r>
                                <a:rPr lang="en-US" altLang="zh-SG" sz="2400" b="1" i="1" smtClean="0">
                                  <a:latin typeface="Cambria Math" panose="02040503050406030204" pitchFamily="18" charset="0"/>
                                </a:rPr>
                                <m:t>𝒘</m:t>
                              </m:r>
                            </m:e>
                          </m:d>
                          <m:r>
                            <a:rPr lang="en-US" altLang="zh-SG" sz="2400" b="0" i="1" smtClean="0">
                              <a:latin typeface="Cambria Math" panose="02040503050406030204" pitchFamily="18" charset="0"/>
                            </a:rPr>
                            <m:t>𝑝</m:t>
                          </m:r>
                          <m:d>
                            <m:dPr>
                              <m:ctrlPr>
                                <a:rPr lang="en-US" altLang="zh-SG" sz="2400" b="0" i="1" smtClean="0">
                                  <a:latin typeface="Cambria Math" panose="02040503050406030204" pitchFamily="18" charset="0"/>
                                </a:rPr>
                              </m:ctrlPr>
                            </m:dPr>
                            <m:e>
                              <m:r>
                                <a:rPr lang="en-US" altLang="zh-SG" sz="2400" b="1" i="1" smtClean="0">
                                  <a:latin typeface="Cambria Math" panose="02040503050406030204" pitchFamily="18" charset="0"/>
                                </a:rPr>
                                <m:t>𝒘</m:t>
                              </m:r>
                            </m:e>
                          </m:d>
                          <m:r>
                            <a:rPr lang="en-US" altLang="zh-SG" sz="2400" b="0" i="1" smtClean="0">
                              <a:latin typeface="Cambria Math" panose="02040503050406030204" pitchFamily="18" charset="0"/>
                            </a:rPr>
                            <m:t>𝑑</m:t>
                          </m:r>
                          <m:r>
                            <a:rPr lang="en-US" altLang="zh-SG" sz="2400" b="1" i="1" smtClean="0">
                              <a:latin typeface="Cambria Math" panose="02040503050406030204" pitchFamily="18" charset="0"/>
                            </a:rPr>
                            <m:t>𝒘</m:t>
                          </m:r>
                        </m:den>
                      </m:f>
                    </m:oMath>
                  </m:oMathPara>
                </a14:m>
                <a:endParaRPr lang="en-SG" sz="2400" dirty="0"/>
              </a:p>
              <a:p>
                <a:pPr lvl="1"/>
                <a:endParaRPr lang="en-SG" sz="2000" dirty="0"/>
              </a:p>
              <a:p>
                <a:r>
                  <a:rPr lang="en-SG" sz="2400" dirty="0"/>
                  <a:t>What is the problem of this computation?</a:t>
                </a:r>
              </a:p>
              <a:p>
                <a:r>
                  <a:rPr lang="en-SG" sz="2400" dirty="0"/>
                  <a:t>Problem: the Denominator cannot be computed directly </a:t>
                </a:r>
              </a:p>
              <a:p>
                <a:pPr lvl="1"/>
                <a:r>
                  <a:rPr lang="en-SG" sz="2000" dirty="0"/>
                  <a:t>Impossible to compute all possible combinations!</a:t>
                </a:r>
              </a:p>
              <a:p>
                <a:r>
                  <a:rPr lang="en-SG" sz="2400" dirty="0"/>
                  <a:t>Two ways to compute the approximate of the posterior: </a:t>
                </a:r>
              </a:p>
              <a:p>
                <a:pPr lvl="1"/>
                <a:r>
                  <a:rPr lang="en-SG" sz="2000" dirty="0"/>
                  <a:t>Markov Chain Monte Carlo (MCMC);</a:t>
                </a:r>
              </a:p>
              <a:p>
                <a:pPr lvl="1"/>
                <a:r>
                  <a:rPr lang="en-SG" sz="2000" dirty="0"/>
                  <a:t>Variational Inference (Variational Bayes);</a:t>
                </a:r>
              </a:p>
            </p:txBody>
          </p:sp>
        </mc:Choice>
        <mc:Fallback xmlns="">
          <p:sp>
            <p:nvSpPr>
              <p:cNvPr id="3" name="Content Placeholder 2">
                <a:extLst>
                  <a:ext uri="{FF2B5EF4-FFF2-40B4-BE49-F238E27FC236}">
                    <a16:creationId xmlns:a16="http://schemas.microsoft.com/office/drawing/2014/main" id="{BBB5766E-6162-E0EC-321F-8E60E519B735}"/>
                  </a:ext>
                </a:extLst>
              </p:cNvPr>
              <p:cNvSpPr>
                <a:spLocks noGrp="1" noRot="1" noChangeAspect="1" noMove="1" noResize="1" noEditPoints="1" noAdjustHandles="1" noChangeArrowheads="1" noChangeShapeType="1" noTextEdit="1"/>
              </p:cNvSpPr>
              <p:nvPr>
                <p:ph idx="1"/>
              </p:nvPr>
            </p:nvSpPr>
            <p:spPr>
              <a:blipFill>
                <a:blip r:embed="rId3"/>
                <a:stretch>
                  <a:fillRect t="-888"/>
                </a:stretch>
              </a:blipFill>
            </p:spPr>
            <p:txBody>
              <a:bodyPr/>
              <a:lstStyle/>
              <a:p>
                <a:r>
                  <a:rPr lang="zh-SG" altLang="en-US">
                    <a:noFill/>
                  </a:rPr>
                  <a:t> </a:t>
                </a:r>
              </a:p>
            </p:txBody>
          </p:sp>
        </mc:Fallback>
      </mc:AlternateContent>
      <p:sp>
        <p:nvSpPr>
          <p:cNvPr id="6" name="矩形 5">
            <a:extLst>
              <a:ext uri="{FF2B5EF4-FFF2-40B4-BE49-F238E27FC236}">
                <a16:creationId xmlns:a16="http://schemas.microsoft.com/office/drawing/2014/main" id="{5F9145DD-ADC6-42A3-A3D2-CA54F07E1A4D}"/>
              </a:ext>
            </a:extLst>
          </p:cNvPr>
          <p:cNvSpPr/>
          <p:nvPr/>
        </p:nvSpPr>
        <p:spPr>
          <a:xfrm>
            <a:off x="6570134" y="2483554"/>
            <a:ext cx="2489200" cy="462845"/>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sz="2000" dirty="0">
              <a:solidFill>
                <a:srgbClr val="0042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386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4805F-2359-EAE3-6745-B8A4EC8C7376}"/>
              </a:ext>
            </a:extLst>
          </p:cNvPr>
          <p:cNvSpPr>
            <a:spLocks noGrp="1"/>
          </p:cNvSpPr>
          <p:nvPr>
            <p:ph type="title"/>
          </p:nvPr>
        </p:nvSpPr>
        <p:spPr/>
        <p:txBody>
          <a:bodyPr/>
          <a:lstStyle/>
          <a:p>
            <a:r>
              <a:rPr lang="en-US" altLang="zh-SG" sz="3600" dirty="0"/>
              <a:t>Admin Issues for Week 12</a:t>
            </a:r>
            <a:endParaRPr lang="zh-SG" altLang="en-US" dirty="0"/>
          </a:p>
        </p:txBody>
      </p:sp>
      <p:sp>
        <p:nvSpPr>
          <p:cNvPr id="3" name="内容占位符 2">
            <a:extLst>
              <a:ext uri="{FF2B5EF4-FFF2-40B4-BE49-F238E27FC236}">
                <a16:creationId xmlns:a16="http://schemas.microsoft.com/office/drawing/2014/main" id="{3A86B870-58C6-BF84-D6F4-8D0C30AB2096}"/>
              </a:ext>
            </a:extLst>
          </p:cNvPr>
          <p:cNvSpPr>
            <a:spLocks noGrp="1"/>
          </p:cNvSpPr>
          <p:nvPr>
            <p:ph idx="1"/>
          </p:nvPr>
        </p:nvSpPr>
        <p:spPr/>
        <p:txBody>
          <a:bodyPr anchor="ctr"/>
          <a:lstStyle/>
          <a:p>
            <a:r>
              <a:rPr lang="en-US" altLang="zh-SG" dirty="0"/>
              <a:t>Final Guest Lecture will be on Week 13 (16 April)</a:t>
            </a:r>
          </a:p>
          <a:p>
            <a:r>
              <a:rPr lang="en-US" altLang="zh-SG" dirty="0"/>
              <a:t>If have not attend last week’s briefing:</a:t>
            </a:r>
          </a:p>
          <a:p>
            <a:r>
              <a:rPr lang="en-SG" altLang="zh-SG" dirty="0"/>
              <a:t>Make sure to watch the recording and download </a:t>
            </a:r>
            <a:r>
              <a:rPr lang="en-SG" altLang="zh-SG" dirty="0" err="1"/>
              <a:t>Examplify</a:t>
            </a:r>
            <a:r>
              <a:rPr lang="en-SG" altLang="zh-SG" dirty="0"/>
              <a:t>!</a:t>
            </a:r>
          </a:p>
        </p:txBody>
      </p:sp>
    </p:spTree>
    <p:extLst>
      <p:ext uri="{BB962C8B-B14F-4D97-AF65-F5344CB8AC3E}">
        <p14:creationId xmlns:p14="http://schemas.microsoft.com/office/powerpoint/2010/main" val="880305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A24FA-804B-E06E-A58C-598EE13354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55152-0C1B-8AB6-4C63-4245E10C349C}"/>
              </a:ext>
            </a:extLst>
          </p:cNvPr>
          <p:cNvSpPr>
            <a:spLocks noGrp="1"/>
          </p:cNvSpPr>
          <p:nvPr>
            <p:ph type="title"/>
          </p:nvPr>
        </p:nvSpPr>
        <p:spPr/>
        <p:txBody>
          <a:bodyPr/>
          <a:lstStyle/>
          <a:p>
            <a:r>
              <a:rPr lang="en-SG" sz="3200"/>
              <a:t>Posterior Inference with Markov Chain Monte Carlo</a:t>
            </a:r>
            <a:endParaRPr lang="en-SG" sz="32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521594-0AC9-BFDE-B5DE-B6E3782FB7D4}"/>
                  </a:ext>
                </a:extLst>
              </p:cNvPr>
              <p:cNvSpPr>
                <a:spLocks noGrp="1"/>
              </p:cNvSpPr>
              <p:nvPr>
                <p:ph idx="1"/>
              </p:nvPr>
            </p:nvSpPr>
            <p:spPr>
              <a:xfrm>
                <a:off x="838200" y="1543051"/>
                <a:ext cx="10515600" cy="4990096"/>
              </a:xfrm>
            </p:spPr>
            <p:txBody>
              <a:bodyPr/>
              <a:lstStyle/>
              <a:p>
                <a:r>
                  <a:rPr lang="en-SG" dirty="0"/>
                  <a:t>To explore how to compute the posterior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e>
                      <m:e>
                        <m:r>
                          <a:rPr lang="en-US" b="0" i="1" smtClean="0">
                            <a:latin typeface="Cambria Math" panose="02040503050406030204" pitchFamily="18" charset="0"/>
                          </a:rPr>
                          <m:t>𝒟</m:t>
                        </m:r>
                      </m:e>
                    </m:d>
                  </m:oMath>
                </a14:m>
                <a:r>
                  <a:rPr lang="en-SG" dirty="0"/>
                  <a:t>, we first look into how we use this posterior distribution.</a:t>
                </a:r>
              </a:p>
              <a:p>
                <a:pPr lvl="1"/>
                <a:r>
                  <a:rPr lang="en-SG" dirty="0"/>
                  <a:t>What we want is </a:t>
                </a:r>
                <a:r>
                  <a:rPr lang="en-SG"/>
                  <a:t>the prediction.</a:t>
                </a:r>
              </a:p>
              <a:p>
                <a:pPr lvl="1"/>
                <a:r>
                  <a:rPr lang="en-SG"/>
                  <a:t>Sample set of values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1</m:t>
                        </m:r>
                      </m:sub>
                    </m:sSub>
                    <m:r>
                      <a:rPr lang="en-SG" b="0" i="1" smtClean="0">
                        <a:latin typeface="Cambria Math" panose="02040503050406030204" pitchFamily="18" charset="0"/>
                      </a:rPr>
                      <m:t>, …, </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4</m:t>
                        </m:r>
                      </m:sub>
                    </m:sSub>
                  </m:oMath>
                </a14:m>
                <a:r>
                  <a:rPr lang="en-SG" dirty="0"/>
                  <a:t> </a:t>
                </a:r>
                <a:r>
                  <a:rPr lang="en-SG"/>
                  <a:t>from the posterior distribution </a:t>
                </a:r>
                <a14:m>
                  <m:oMath xmlns:m="http://schemas.openxmlformats.org/officeDocument/2006/math">
                    <m:r>
                      <a:rPr lang="en-SG" b="0" i="1" smtClean="0">
                        <a:latin typeface="Cambria Math" panose="02040503050406030204" pitchFamily="18" charset="0"/>
                      </a:rPr>
                      <m:t>𝑝</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r>
                      <a:rPr lang="en-SG" b="0" i="1" smtClean="0">
                        <a:latin typeface="Cambria Math" panose="02040503050406030204" pitchFamily="18" charset="0"/>
                      </a:rPr>
                      <m:t>𝒟</m:t>
                    </m:r>
                    <m:r>
                      <a:rPr lang="en-SG" b="0" i="1" smtClean="0">
                        <a:latin typeface="Cambria Math" panose="02040503050406030204" pitchFamily="18" charset="0"/>
                      </a:rPr>
                      <m:t>)</m:t>
                    </m:r>
                  </m:oMath>
                </a14:m>
                <a:r>
                  <a:rPr lang="en-SG" dirty="0"/>
                  <a:t> </a:t>
                </a:r>
                <a:r>
                  <a:rPr lang="en-SG"/>
                  <a:t>and average the predictive distributions:</a:t>
                </a:r>
              </a:p>
              <a:p>
                <a:pPr marL="361783" lvl="1" indent="0">
                  <a:buNone/>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𝑝</m:t>
                      </m:r>
                      <m:d>
                        <m:dPr>
                          <m:ctrlPr>
                            <a:rPr lang="en-SG" b="0" i="1" smtClean="0">
                              <a:latin typeface="Cambria Math" panose="02040503050406030204" pitchFamily="18" charset="0"/>
                            </a:rPr>
                          </m:ctrlPr>
                        </m:dPr>
                        <m:e>
                          <m:r>
                            <a:rPr lang="en-SG" b="0" i="1" smtClean="0">
                              <a:latin typeface="Cambria Math" panose="02040503050406030204" pitchFamily="18" charset="0"/>
                            </a:rPr>
                            <m:t>𝑦</m:t>
                          </m:r>
                        </m:e>
                        <m:e>
                          <m:r>
                            <a:rPr lang="en-SG" b="0" i="1" smtClean="0">
                              <a:latin typeface="Cambria Math" panose="02040503050406030204" pitchFamily="18" charset="0"/>
                            </a:rPr>
                            <m:t>𝑢</m:t>
                          </m:r>
                          <m:r>
                            <a:rPr lang="en-SG" b="0" i="1" smtClean="0">
                              <a:latin typeface="Cambria Math" panose="02040503050406030204" pitchFamily="18" charset="0"/>
                            </a:rPr>
                            <m:t>, </m:t>
                          </m:r>
                          <m:r>
                            <a:rPr lang="en-SG" b="0" i="1" smtClean="0">
                              <a:latin typeface="Cambria Math" panose="02040503050406030204" pitchFamily="18" charset="0"/>
                            </a:rPr>
                            <m:t>𝒟</m:t>
                          </m:r>
                        </m:e>
                      </m:d>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𝐾</m:t>
                          </m:r>
                        </m:den>
                      </m:f>
                      <m:nary>
                        <m:naryPr>
                          <m:chr m:val="∑"/>
                          <m:ctrlPr>
                            <a:rPr lang="en-SG" b="0" i="1" smtClean="0">
                              <a:latin typeface="Cambria Math" panose="02040503050406030204" pitchFamily="18" charset="0"/>
                            </a:rPr>
                          </m:ctrlPr>
                        </m:naryPr>
                        <m:sub>
                          <m:r>
                            <a:rPr lang="en-SG" b="0" i="1" smtClean="0">
                              <a:latin typeface="Cambria Math" panose="02040503050406030204" pitchFamily="18" charset="0"/>
                            </a:rPr>
                            <m:t>𝑘</m:t>
                          </m:r>
                          <m:r>
                            <a:rPr lang="en-SG" b="0" i="1" smtClean="0">
                              <a:latin typeface="Cambria Math" panose="02040503050406030204" pitchFamily="18" charset="0"/>
                            </a:rPr>
                            <m:t>=1</m:t>
                          </m:r>
                        </m:sub>
                        <m:sup>
                          <m:r>
                            <a:rPr lang="en-SG" b="0" i="1" smtClean="0">
                              <a:latin typeface="Cambria Math" panose="02040503050406030204" pitchFamily="18" charset="0"/>
                            </a:rPr>
                            <m:t>𝐾</m:t>
                          </m:r>
                        </m:sup>
                        <m:e>
                          <m:r>
                            <a:rPr lang="en-SG" b="0" i="1" smtClean="0">
                              <a:latin typeface="Cambria Math" panose="02040503050406030204" pitchFamily="18" charset="0"/>
                            </a:rPr>
                            <m:t>𝑝</m:t>
                          </m:r>
                          <m:r>
                            <a:rPr lang="en-SG" b="0" i="1" smtClean="0">
                              <a:latin typeface="Cambria Math" panose="02040503050406030204" pitchFamily="18" charset="0"/>
                            </a:rPr>
                            <m:t>(</m:t>
                          </m:r>
                          <m:r>
                            <a:rPr lang="en-SG" b="0" i="1" smtClean="0">
                              <a:latin typeface="Cambria Math" panose="02040503050406030204" pitchFamily="18" charset="0"/>
                            </a:rPr>
                            <m:t>𝑦</m:t>
                          </m:r>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 </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𝒘</m:t>
                              </m:r>
                            </m:e>
                            <m:sub>
                              <m:r>
                                <a:rPr lang="en-SG" b="0" i="1" smtClean="0">
                                  <a:latin typeface="Cambria Math" panose="02040503050406030204" pitchFamily="18" charset="0"/>
                                </a:rPr>
                                <m:t>𝑘</m:t>
                              </m:r>
                            </m:sub>
                          </m:sSub>
                          <m:r>
                            <a:rPr lang="en-SG" b="0" i="1" smtClean="0">
                              <a:latin typeface="Cambria Math" panose="02040503050406030204" pitchFamily="18" charset="0"/>
                            </a:rPr>
                            <m:t>)</m:t>
                          </m:r>
                        </m:e>
                      </m:nary>
                    </m:oMath>
                  </m:oMathPara>
                </a14:m>
                <a:endParaRPr lang="en-SG"/>
              </a:p>
              <a:p>
                <a:pPr lvl="1"/>
                <a:r>
                  <a:rPr lang="en-SG"/>
                  <a:t>How to sample from the posterior?</a:t>
                </a:r>
              </a:p>
              <a:p>
                <a:pPr lvl="1"/>
                <a:r>
                  <a:rPr lang="en-SG"/>
                  <a:t>One possible method: Markov Chain Monte Carlo (MCMC).</a:t>
                </a:r>
              </a:p>
              <a:p>
                <a:pPr lvl="1"/>
                <a:r>
                  <a:rPr lang="en-SG"/>
                  <a:t>Sampling a chain of samples that converges to </a:t>
                </a:r>
                <a14:m>
                  <m:oMath xmlns:m="http://schemas.openxmlformats.org/officeDocument/2006/math">
                    <m:r>
                      <a:rPr lang="en-SG" b="0" i="1" smtClean="0">
                        <a:latin typeface="Cambria Math" panose="02040503050406030204" pitchFamily="18" charset="0"/>
                      </a:rPr>
                      <m:t>𝑝</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r>
                      <a:rPr lang="en-SG" b="0" i="1" smtClean="0">
                        <a:latin typeface="Cambria Math" panose="02040503050406030204" pitchFamily="18" charset="0"/>
                      </a:rPr>
                      <m:t>𝒟</m:t>
                    </m:r>
                    <m:r>
                      <a:rPr lang="en-SG" b="0" i="1" smtClean="0">
                        <a:latin typeface="Cambria Math" panose="02040503050406030204" pitchFamily="18" charset="0"/>
                      </a:rPr>
                      <m:t>)</m:t>
                    </m:r>
                  </m:oMath>
                </a14:m>
                <a:r>
                  <a:rPr lang="en-SG" dirty="0"/>
                  <a:t>.</a:t>
                </a:r>
              </a:p>
              <a:p>
                <a:pPr lvl="1"/>
                <a:r>
                  <a:rPr lang="en-SG"/>
                  <a:t>Can be very expensive with large datasets</a:t>
                </a:r>
                <a:r>
                  <a:rPr lang="en-SG" dirty="0"/>
                  <a:t>.</a:t>
                </a:r>
              </a:p>
            </p:txBody>
          </p:sp>
        </mc:Choice>
        <mc:Fallback>
          <p:sp>
            <p:nvSpPr>
              <p:cNvPr id="3" name="Content Placeholder 2">
                <a:extLst>
                  <a:ext uri="{FF2B5EF4-FFF2-40B4-BE49-F238E27FC236}">
                    <a16:creationId xmlns:a16="http://schemas.microsoft.com/office/drawing/2014/main" id="{EC521594-0AC9-BFDE-B5DE-B6E3782FB7D4}"/>
                  </a:ext>
                </a:extLst>
              </p:cNvPr>
              <p:cNvSpPr>
                <a:spLocks noGrp="1" noRot="1" noChangeAspect="1" noMove="1" noResize="1" noEditPoints="1" noAdjustHandles="1" noChangeArrowheads="1" noChangeShapeType="1" noTextEdit="1"/>
              </p:cNvSpPr>
              <p:nvPr>
                <p:ph idx="1"/>
              </p:nvPr>
            </p:nvSpPr>
            <p:spPr>
              <a:xfrm>
                <a:off x="838200" y="1543051"/>
                <a:ext cx="10515600" cy="4990096"/>
              </a:xfrm>
              <a:blipFill>
                <a:blip r:embed="rId2"/>
                <a:stretch>
                  <a:fillRect t="-1221" b="-4396"/>
                </a:stretch>
              </a:blipFill>
            </p:spPr>
            <p:txBody>
              <a:bodyPr/>
              <a:lstStyle/>
              <a:p>
                <a:r>
                  <a:rPr lang="en-SG">
                    <a:noFill/>
                  </a:rPr>
                  <a:t> </a:t>
                </a:r>
              </a:p>
            </p:txBody>
          </p:sp>
        </mc:Fallback>
      </mc:AlternateContent>
    </p:spTree>
    <p:extLst>
      <p:ext uri="{BB962C8B-B14F-4D97-AF65-F5344CB8AC3E}">
        <p14:creationId xmlns:p14="http://schemas.microsoft.com/office/powerpoint/2010/main" val="158822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E008E-8D04-BC45-9D77-169299320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EE71C-6901-A499-6CD4-0622272E689F}"/>
              </a:ext>
            </a:extLst>
          </p:cNvPr>
          <p:cNvSpPr>
            <a:spLocks noGrp="1"/>
          </p:cNvSpPr>
          <p:nvPr>
            <p:ph type="title"/>
          </p:nvPr>
        </p:nvSpPr>
        <p:spPr/>
        <p:txBody>
          <a:bodyPr/>
          <a:lstStyle/>
          <a:p>
            <a:r>
              <a:rPr lang="en-SG"/>
              <a:t>Posterior Inference: Variational Bayes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784D74-CC74-9C3A-46CF-4C407258DEA8}"/>
                  </a:ext>
                </a:extLst>
              </p:cNvPr>
              <p:cNvSpPr>
                <a:spLocks noGrp="1"/>
              </p:cNvSpPr>
              <p:nvPr>
                <p:ph idx="1"/>
              </p:nvPr>
            </p:nvSpPr>
            <p:spPr>
              <a:xfrm>
                <a:off x="838201" y="1543051"/>
                <a:ext cx="7559842" cy="4802186"/>
              </a:xfrm>
            </p:spPr>
            <p:txBody>
              <a:bodyPr/>
              <a:lstStyle/>
              <a:p>
                <a:r>
                  <a:rPr lang="en-SG"/>
                  <a:t>Less accurate, but more scalable approach.</a:t>
                </a:r>
              </a:p>
              <a:p>
                <a:r>
                  <a:rPr lang="en-SG"/>
                  <a:t>Idea: approximate complex posterior distribution with simpler analytical variational approximation </a:t>
                </a:r>
                <a14:m>
                  <m:oMath xmlns:m="http://schemas.openxmlformats.org/officeDocument/2006/math">
                    <m:r>
                      <a:rPr lang="en-SG" b="0" i="1" smtClean="0">
                        <a:latin typeface="Cambria Math" panose="02040503050406030204" pitchFamily="18" charset="0"/>
                      </a:rPr>
                      <m:t>𝑞</m:t>
                    </m:r>
                  </m:oMath>
                </a14:m>
                <a:r>
                  <a:rPr lang="en-SG" dirty="0"/>
                  <a:t> </a:t>
                </a:r>
                <a:r>
                  <a:rPr lang="en-SG"/>
                  <a:t>with parameters </a:t>
                </a:r>
                <a14:m>
                  <m:oMath xmlns:m="http://schemas.openxmlformats.org/officeDocument/2006/math">
                    <m:r>
                      <a:rPr lang="en-SG" b="1" i="1" smtClean="0">
                        <a:latin typeface="Cambria Math" panose="02040503050406030204" pitchFamily="18" charset="0"/>
                      </a:rPr>
                      <m:t>𝜽</m:t>
                    </m:r>
                  </m:oMath>
                </a14:m>
                <a:r>
                  <a:rPr lang="en-SG" dirty="0"/>
                  <a:t>:</a:t>
                </a:r>
              </a:p>
              <a:p>
                <a:pPr lvl="1"/>
                <a:r>
                  <a:rPr lang="en-SG"/>
                  <a:t>Assume Gaussian posterior with diagonal covariance</a:t>
                </a:r>
              </a:p>
              <a:p>
                <a:pPr lvl="1"/>
                <a14:m>
                  <m:oMath xmlns:m="http://schemas.openxmlformats.org/officeDocument/2006/math">
                    <m:r>
                      <a:rPr lang="en-SG" b="0" i="1" smtClean="0">
                        <a:latin typeface="Cambria Math" panose="02040503050406030204" pitchFamily="18" charset="0"/>
                      </a:rPr>
                      <m:t>𝑞</m:t>
                    </m:r>
                    <m:d>
                      <m:dPr>
                        <m:ctrlPr>
                          <a:rPr lang="en-SG" b="0" i="1" smtClean="0">
                            <a:latin typeface="Cambria Math" panose="02040503050406030204" pitchFamily="18" charset="0"/>
                          </a:rPr>
                        </m:ctrlPr>
                      </m:dPr>
                      <m:e>
                        <m:r>
                          <a:rPr lang="en-SG" b="1" i="1" smtClean="0">
                            <a:latin typeface="Cambria Math" panose="02040503050406030204" pitchFamily="18" charset="0"/>
                          </a:rPr>
                          <m:t>𝒘</m:t>
                        </m:r>
                        <m:r>
                          <a:rPr lang="en-SG" b="0" i="1" smtClean="0">
                            <a:latin typeface="Cambria Math" panose="02040503050406030204" pitchFamily="18" charset="0"/>
                          </a:rPr>
                          <m:t>;</m:t>
                        </m:r>
                        <m:r>
                          <a:rPr lang="en-SG" b="1" i="1" smtClean="0">
                            <a:latin typeface="Cambria Math" panose="02040503050406030204" pitchFamily="18" charset="0"/>
                          </a:rPr>
                          <m:t>𝜽</m:t>
                        </m:r>
                      </m:e>
                    </m:d>
                    <m:r>
                      <a:rPr lang="en-SG" b="0" i="1" smtClean="0">
                        <a:latin typeface="Cambria Math" panose="02040503050406030204" pitchFamily="18" charset="0"/>
                      </a:rPr>
                      <m:t>=</m:t>
                    </m:r>
                    <m:r>
                      <a:rPr lang="en-SG" b="0" i="1" smtClean="0">
                        <a:latin typeface="Cambria Math" panose="02040503050406030204" pitchFamily="18" charset="0"/>
                      </a:rPr>
                      <m:t>𝒩</m:t>
                    </m:r>
                    <m:d>
                      <m:dPr>
                        <m:ctrlPr>
                          <a:rPr lang="en-SG" b="0" i="1" smtClean="0">
                            <a:latin typeface="Cambria Math" panose="02040503050406030204" pitchFamily="18" charset="0"/>
                          </a:rPr>
                        </m:ctrlPr>
                      </m:dPr>
                      <m:e>
                        <m:r>
                          <a:rPr lang="en-SG" b="1" i="1" smtClean="0">
                            <a:latin typeface="Cambria Math" panose="02040503050406030204" pitchFamily="18" charset="0"/>
                          </a:rPr>
                          <m:t>𝒘</m:t>
                        </m:r>
                        <m:r>
                          <a:rPr lang="en-SG" b="0" i="1" smtClean="0">
                            <a:latin typeface="Cambria Math" panose="02040503050406030204" pitchFamily="18" charset="0"/>
                          </a:rPr>
                          <m:t>;</m:t>
                        </m:r>
                        <m:r>
                          <a:rPr lang="en-SG" b="1" i="1" smtClean="0">
                            <a:latin typeface="Cambria Math" panose="02040503050406030204" pitchFamily="18" charset="0"/>
                          </a:rPr>
                          <m:t>𝝁</m:t>
                        </m:r>
                        <m:r>
                          <a:rPr lang="en-SG" b="0" i="1" smtClean="0">
                            <a:latin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𝜮</m:t>
                        </m:r>
                      </m:e>
                    </m:d>
                    <m:r>
                      <a:rPr lang="en-SG" b="0" i="1" smtClean="0">
                        <a:latin typeface="Cambria Math" panose="02040503050406030204" pitchFamily="18" charset="0"/>
                        <a:ea typeface="Cambria Math" panose="02040503050406030204" pitchFamily="18" charset="0"/>
                      </a:rPr>
                      <m:t>=</m:t>
                    </m:r>
                    <m:nary>
                      <m:naryPr>
                        <m:chr m:val="∏"/>
                        <m:limLoc m:val="subSup"/>
                        <m:ctrlPr>
                          <a:rPr lang="en-SG" b="0" i="1" smtClean="0">
                            <a:latin typeface="Cambria Math" panose="02040503050406030204" pitchFamily="18" charset="0"/>
                            <a:ea typeface="Cambria Math" panose="02040503050406030204" pitchFamily="18" charset="0"/>
                          </a:rPr>
                        </m:ctrlPr>
                      </m:naryPr>
                      <m:sub>
                        <m:r>
                          <m:rPr>
                            <m:brk m:alnAt="25"/>
                          </m:rPr>
                          <a:rPr lang="en-SG" b="0" i="1" smtClean="0">
                            <a:latin typeface="Cambria Math" panose="02040503050406030204" pitchFamily="18" charset="0"/>
                            <a:ea typeface="Cambria Math" panose="02040503050406030204" pitchFamily="18" charset="0"/>
                          </a:rPr>
                          <m:t>𝑗</m:t>
                        </m:r>
                      </m:sub>
                      <m:sup>
                        <m:r>
                          <a:rPr lang="en-SG" b="0" i="1" smtClean="0">
                            <a:latin typeface="Cambria Math" panose="02040503050406030204" pitchFamily="18" charset="0"/>
                            <a:ea typeface="Cambria Math" panose="02040503050406030204" pitchFamily="18" charset="0"/>
                          </a:rPr>
                          <m:t>𝐷</m:t>
                        </m:r>
                      </m:sup>
                      <m:e>
                        <m:r>
                          <a:rPr lang="en-SG" b="0" i="1" smtClean="0">
                            <a:latin typeface="Cambria Math" panose="02040503050406030204" pitchFamily="18" charset="0"/>
                            <a:ea typeface="Cambria Math" panose="02040503050406030204" pitchFamily="18" charset="0"/>
                          </a:rPr>
                          <m:t>𝒩</m:t>
                        </m:r>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𝑤</m:t>
                            </m:r>
                          </m:e>
                          <m:sub>
                            <m:r>
                              <a:rPr lang="en-SG" b="0" i="1" smtClean="0">
                                <a:latin typeface="Cambria Math" panose="02040503050406030204" pitchFamily="18" charset="0"/>
                                <a:ea typeface="Cambria Math" panose="02040503050406030204" pitchFamily="18" charset="0"/>
                              </a:rPr>
                              <m:t>𝑗</m:t>
                            </m:r>
                          </m:sub>
                        </m:sSub>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𝜇</m:t>
                            </m:r>
                          </m:e>
                          <m:sub>
                            <m:r>
                              <a:rPr lang="en-SG" b="0" i="1" smtClean="0">
                                <a:latin typeface="Cambria Math" panose="02040503050406030204" pitchFamily="18" charset="0"/>
                                <a:ea typeface="Cambria Math" panose="02040503050406030204" pitchFamily="18" charset="0"/>
                              </a:rPr>
                              <m:t>𝑗</m:t>
                            </m:r>
                          </m:sub>
                        </m:sSub>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𝜎</m:t>
                            </m:r>
                          </m:e>
                          <m:sub>
                            <m:r>
                              <a:rPr lang="en-SG" b="0" i="1" smtClean="0">
                                <a:latin typeface="Cambria Math" panose="02040503050406030204" pitchFamily="18" charset="0"/>
                                <a:ea typeface="Cambria Math" panose="02040503050406030204" pitchFamily="18" charset="0"/>
                              </a:rPr>
                              <m:t>𝑗</m:t>
                            </m:r>
                          </m:sub>
                        </m:sSub>
                        <m:r>
                          <a:rPr lang="en-SG" b="0" i="1" smtClean="0">
                            <a:latin typeface="Cambria Math" panose="02040503050406030204" pitchFamily="18" charset="0"/>
                            <a:ea typeface="Cambria Math" panose="02040503050406030204" pitchFamily="18" charset="0"/>
                          </a:rPr>
                          <m:t>)</m:t>
                        </m:r>
                      </m:e>
                    </m:nary>
                  </m:oMath>
                </a14:m>
                <a:endParaRPr lang="en-SG" dirty="0"/>
              </a:p>
              <a:p>
                <a:pPr lvl="1"/>
                <a:r>
                  <a:rPr lang="en-SG"/>
                  <a:t>Each weight of the network has its own mean and variance.</a:t>
                </a:r>
                <a:endParaRPr lang="en-SG" dirty="0"/>
              </a:p>
            </p:txBody>
          </p:sp>
        </mc:Choice>
        <mc:Fallback>
          <p:sp>
            <p:nvSpPr>
              <p:cNvPr id="3" name="Content Placeholder 2">
                <a:extLst>
                  <a:ext uri="{FF2B5EF4-FFF2-40B4-BE49-F238E27FC236}">
                    <a16:creationId xmlns:a16="http://schemas.microsoft.com/office/drawing/2014/main" id="{83784D74-CC74-9C3A-46CF-4C407258DEA8}"/>
                  </a:ext>
                </a:extLst>
              </p:cNvPr>
              <p:cNvSpPr>
                <a:spLocks noGrp="1" noRot="1" noChangeAspect="1" noMove="1" noResize="1" noEditPoints="1" noAdjustHandles="1" noChangeArrowheads="1" noChangeShapeType="1" noTextEdit="1"/>
              </p:cNvSpPr>
              <p:nvPr>
                <p:ph idx="1"/>
              </p:nvPr>
            </p:nvSpPr>
            <p:spPr>
              <a:xfrm>
                <a:off x="838201" y="1543051"/>
                <a:ext cx="7559842" cy="4802186"/>
              </a:xfrm>
              <a:blipFill>
                <a:blip r:embed="rId2"/>
                <a:stretch>
                  <a:fillRect t="-1269" r="-2339"/>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776077FE-1970-6B4E-152C-FA9B4A4C0624}"/>
              </a:ext>
            </a:extLst>
          </p:cNvPr>
          <p:cNvPicPr>
            <a:picLocks noChangeAspect="1"/>
          </p:cNvPicPr>
          <p:nvPr/>
        </p:nvPicPr>
        <p:blipFill>
          <a:blip r:embed="rId3"/>
          <a:stretch>
            <a:fillRect/>
          </a:stretch>
        </p:blipFill>
        <p:spPr>
          <a:xfrm>
            <a:off x="8530389" y="2045368"/>
            <a:ext cx="3306794" cy="2767264"/>
          </a:xfrm>
          <a:prstGeom prst="rect">
            <a:avLst/>
          </a:prstGeom>
        </p:spPr>
      </p:pic>
    </p:spTree>
    <p:extLst>
      <p:ext uri="{BB962C8B-B14F-4D97-AF65-F5344CB8AC3E}">
        <p14:creationId xmlns:p14="http://schemas.microsoft.com/office/powerpoint/2010/main" val="931479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85BBD-5F72-00F4-7DD9-E2C6F0D13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51994-867C-6E6D-515C-0C5C981636FE}"/>
              </a:ext>
            </a:extLst>
          </p:cNvPr>
          <p:cNvSpPr>
            <a:spLocks noGrp="1"/>
          </p:cNvSpPr>
          <p:nvPr>
            <p:ph type="title"/>
          </p:nvPr>
        </p:nvSpPr>
        <p:spPr/>
        <p:txBody>
          <a:bodyPr/>
          <a:lstStyle/>
          <a:p>
            <a:r>
              <a:rPr lang="en-SG"/>
              <a:t>Posterior Inference: Variational Bayes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3FCC8D-4195-F537-7535-3F937851B50F}"/>
                  </a:ext>
                </a:extLst>
              </p:cNvPr>
              <p:cNvSpPr>
                <a:spLocks noGrp="1"/>
              </p:cNvSpPr>
              <p:nvPr>
                <p:ph idx="1"/>
              </p:nvPr>
            </p:nvSpPr>
            <p:spPr/>
            <p:txBody>
              <a:bodyPr/>
              <a:lstStyle/>
              <a:p>
                <a:r>
                  <a:rPr lang="en-SG"/>
                  <a:t>Estimate the best </a:t>
                </a:r>
                <a14:m>
                  <m:oMath xmlns:m="http://schemas.openxmlformats.org/officeDocument/2006/math">
                    <m:r>
                      <a:rPr lang="en-SG" b="1" i="1" smtClean="0">
                        <a:latin typeface="Cambria Math" panose="02040503050406030204" pitchFamily="18" charset="0"/>
                      </a:rPr>
                      <m:t>𝜽</m:t>
                    </m:r>
                  </m:oMath>
                </a14:m>
                <a:r>
                  <a:rPr lang="en-SG" dirty="0"/>
                  <a:t> </a:t>
                </a:r>
                <a:r>
                  <a:rPr lang="en-SG"/>
                  <a:t>that gives the best approx. of </a:t>
                </a:r>
                <a14:m>
                  <m:oMath xmlns:m="http://schemas.openxmlformats.org/officeDocument/2006/math">
                    <m:r>
                      <a:rPr lang="en-SG" b="0" i="1" smtClean="0">
                        <a:latin typeface="Cambria Math" panose="02040503050406030204" pitchFamily="18" charset="0"/>
                      </a:rPr>
                      <m:t>𝑝</m:t>
                    </m:r>
                    <m:r>
                      <a:rPr lang="en-SG" b="0" i="1" smtClean="0">
                        <a:latin typeface="Cambria Math" panose="02040503050406030204" pitchFamily="18" charset="0"/>
                      </a:rPr>
                      <m:t>(</m:t>
                    </m:r>
                    <m:r>
                      <a:rPr lang="en-SG" b="1" i="1" smtClean="0">
                        <a:latin typeface="Cambria Math" panose="02040503050406030204" pitchFamily="18" charset="0"/>
                      </a:rPr>
                      <m:t>𝒘</m:t>
                    </m:r>
                    <m:r>
                      <a:rPr lang="en-SG" b="0" i="1" smtClean="0">
                        <a:latin typeface="Cambria Math" panose="02040503050406030204" pitchFamily="18" charset="0"/>
                      </a:rPr>
                      <m:t>|</m:t>
                    </m:r>
                    <m:r>
                      <a:rPr lang="en-SG" b="0" i="1" smtClean="0">
                        <a:latin typeface="Cambria Math" panose="02040503050406030204" pitchFamily="18" charset="0"/>
                      </a:rPr>
                      <m:t>𝒟</m:t>
                    </m:r>
                    <m:r>
                      <a:rPr lang="en-SG" b="0" i="1" smtClean="0">
                        <a:latin typeface="Cambria Math" panose="02040503050406030204" pitchFamily="18" charset="0"/>
                      </a:rPr>
                      <m:t>)</m:t>
                    </m:r>
                  </m:oMath>
                </a14:m>
                <a:r>
                  <a:rPr lang="en-SG" dirty="0"/>
                  <a:t>?</a:t>
                </a:r>
              </a:p>
              <a:p>
                <a:r>
                  <a:rPr lang="en-SG"/>
                  <a:t>Kullback-Leibler divergence (KL divergence, measuring the distance between two distribution)</a:t>
                </a:r>
              </a:p>
              <a:p>
                <a:pPr lvl="1"/>
                <a14:m>
                  <m:oMath xmlns:m="http://schemas.openxmlformats.org/officeDocument/2006/math">
                    <m:sSub>
                      <m:sSubPr>
                        <m:ctrlPr>
                          <a:rPr lang="en-SG" sz="2200" b="0" i="1" smtClean="0">
                            <a:latin typeface="Cambria Math" panose="02040503050406030204" pitchFamily="18" charset="0"/>
                          </a:rPr>
                        </m:ctrlPr>
                      </m:sSubPr>
                      <m:e>
                        <m:r>
                          <a:rPr lang="en-SG" sz="2200" b="0" i="1" smtClean="0">
                            <a:latin typeface="Cambria Math" panose="02040503050406030204" pitchFamily="18" charset="0"/>
                          </a:rPr>
                          <m:t>𝐷</m:t>
                        </m:r>
                      </m:e>
                      <m:sub>
                        <m:r>
                          <a:rPr lang="en-SG" sz="2200" b="0" i="1" smtClean="0">
                            <a:latin typeface="Cambria Math" panose="02040503050406030204" pitchFamily="18" charset="0"/>
                          </a:rPr>
                          <m:t>𝐾𝐿</m:t>
                        </m:r>
                      </m:sub>
                    </m:sSub>
                    <m:d>
                      <m:dPr>
                        <m:ctrlPr>
                          <a:rPr lang="en-SG" sz="2200" b="0" i="1" smtClean="0">
                            <a:latin typeface="Cambria Math" panose="02040503050406030204" pitchFamily="18" charset="0"/>
                          </a:rPr>
                        </m:ctrlPr>
                      </m:dPr>
                      <m:e>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r>
                          <a:rPr lang="en-SG" sz="2200" b="0" i="1" smtClean="0">
                            <a:latin typeface="Cambria Math" panose="02040503050406030204" pitchFamily="18" charset="0"/>
                          </a:rPr>
                          <m:t>∥</m:t>
                        </m:r>
                        <m:r>
                          <a:rPr lang="en-SG" sz="2200" i="1">
                            <a:latin typeface="Cambria Math" panose="02040503050406030204" pitchFamily="18" charset="0"/>
                          </a:rPr>
                          <m:t>𝑝</m:t>
                        </m:r>
                        <m:d>
                          <m:dPr>
                            <m:ctrlPr>
                              <a:rPr lang="en-SG" sz="2200" i="1">
                                <a:latin typeface="Cambria Math" panose="02040503050406030204" pitchFamily="18" charset="0"/>
                              </a:rPr>
                            </m:ctrlPr>
                          </m:dPr>
                          <m:e>
                            <m:r>
                              <a:rPr lang="en-SG" sz="2200" b="1" i="1">
                                <a:latin typeface="Cambria Math" panose="02040503050406030204" pitchFamily="18" charset="0"/>
                              </a:rPr>
                              <m:t>𝒘</m:t>
                            </m:r>
                          </m:e>
                          <m:e>
                            <m:r>
                              <a:rPr lang="en-SG" sz="2200" i="1">
                                <a:latin typeface="Cambria Math" panose="02040503050406030204" pitchFamily="18" charset="0"/>
                              </a:rPr>
                              <m:t>𝒟</m:t>
                            </m:r>
                          </m:e>
                        </m:d>
                      </m:e>
                    </m:d>
                    <m:r>
                      <a:rPr lang="en-SG" sz="2200" b="0" i="1" smtClean="0">
                        <a:latin typeface="Cambria Math" panose="02040503050406030204" pitchFamily="18" charset="0"/>
                      </a:rPr>
                      <m:t>=∫</m:t>
                    </m:r>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func>
                      <m:funcPr>
                        <m:ctrlPr>
                          <a:rPr lang="en-SG" sz="2200" b="0" i="1" smtClean="0">
                            <a:latin typeface="Cambria Math" panose="02040503050406030204" pitchFamily="18" charset="0"/>
                          </a:rPr>
                        </m:ctrlPr>
                      </m:funcPr>
                      <m:fName>
                        <m:r>
                          <m:rPr>
                            <m:sty m:val="p"/>
                          </m:rPr>
                          <a:rPr lang="en-SG" sz="2200" b="0" i="0" smtClean="0">
                            <a:latin typeface="Cambria Math" panose="02040503050406030204" pitchFamily="18" charset="0"/>
                          </a:rPr>
                          <m:t>log</m:t>
                        </m:r>
                      </m:fName>
                      <m:e>
                        <m:f>
                          <m:fPr>
                            <m:ctrlPr>
                              <a:rPr lang="en-SG" sz="2200" b="0" i="1" smtClean="0">
                                <a:latin typeface="Cambria Math" panose="02040503050406030204" pitchFamily="18" charset="0"/>
                              </a:rPr>
                            </m:ctrlPr>
                          </m:fPr>
                          <m:num>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num>
                          <m:den>
                            <m:r>
                              <a:rPr lang="en-SG" sz="2200" i="1">
                                <a:latin typeface="Cambria Math" panose="02040503050406030204" pitchFamily="18" charset="0"/>
                              </a:rPr>
                              <m:t>𝑝</m:t>
                            </m:r>
                            <m:d>
                              <m:dPr>
                                <m:ctrlPr>
                                  <a:rPr lang="en-SG" sz="2200" i="1">
                                    <a:latin typeface="Cambria Math" panose="02040503050406030204" pitchFamily="18" charset="0"/>
                                  </a:rPr>
                                </m:ctrlPr>
                              </m:dPr>
                              <m:e>
                                <m:r>
                                  <a:rPr lang="en-SG" sz="2200" b="1" i="1">
                                    <a:latin typeface="Cambria Math" panose="02040503050406030204" pitchFamily="18" charset="0"/>
                                  </a:rPr>
                                  <m:t>𝒘</m:t>
                                </m:r>
                              </m:e>
                              <m:e>
                                <m:r>
                                  <a:rPr lang="en-SG" sz="2200" i="1">
                                    <a:latin typeface="Cambria Math" panose="02040503050406030204" pitchFamily="18" charset="0"/>
                                  </a:rPr>
                                  <m:t>𝒟</m:t>
                                </m:r>
                              </m:e>
                            </m:d>
                          </m:den>
                        </m:f>
                      </m:e>
                    </m:func>
                    <m:r>
                      <a:rPr lang="en-SG" sz="2200" b="0" i="1" smtClean="0">
                        <a:latin typeface="Cambria Math" panose="02040503050406030204" pitchFamily="18" charset="0"/>
                      </a:rPr>
                      <m:t>𝑑</m:t>
                    </m:r>
                    <m:r>
                      <a:rPr lang="en-SG" sz="2200" b="1" i="1" smtClean="0">
                        <a:latin typeface="Cambria Math" panose="02040503050406030204" pitchFamily="18" charset="0"/>
                      </a:rPr>
                      <m:t>𝒘</m:t>
                    </m:r>
                    <m:r>
                      <a:rPr lang="en-SG" sz="2200" b="1" i="1" smtClean="0">
                        <a:latin typeface="Cambria Math" panose="02040503050406030204" pitchFamily="18" charset="0"/>
                      </a:rPr>
                      <m:t>=</m:t>
                    </m:r>
                    <m:sSub>
                      <m:sSubPr>
                        <m:ctrlPr>
                          <a:rPr lang="en-SG" sz="2200" b="1" i="1" smtClean="0">
                            <a:latin typeface="Cambria Math" panose="02040503050406030204" pitchFamily="18" charset="0"/>
                          </a:rPr>
                        </m:ctrlPr>
                      </m:sSubPr>
                      <m:e>
                        <m:r>
                          <a:rPr lang="en-SG" sz="2200" b="1" i="1" smtClean="0">
                            <a:latin typeface="Cambria Math" panose="02040503050406030204" pitchFamily="18" charset="0"/>
                          </a:rPr>
                          <m:t>𝔼</m:t>
                        </m:r>
                      </m:e>
                      <m:sub>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sub>
                    </m:sSub>
                    <m:func>
                      <m:funcPr>
                        <m:ctrlPr>
                          <a:rPr lang="en-SG" sz="2200" i="1">
                            <a:latin typeface="Cambria Math" panose="02040503050406030204" pitchFamily="18" charset="0"/>
                          </a:rPr>
                        </m:ctrlPr>
                      </m:funcPr>
                      <m:fName>
                        <m:r>
                          <m:rPr>
                            <m:sty m:val="p"/>
                          </m:rPr>
                          <a:rPr lang="en-SG" sz="2200">
                            <a:latin typeface="Cambria Math" panose="02040503050406030204" pitchFamily="18" charset="0"/>
                          </a:rPr>
                          <m:t>log</m:t>
                        </m:r>
                      </m:fName>
                      <m:e>
                        <m:f>
                          <m:fPr>
                            <m:ctrlPr>
                              <a:rPr lang="en-SG" sz="2200" i="1">
                                <a:latin typeface="Cambria Math" panose="02040503050406030204" pitchFamily="18" charset="0"/>
                              </a:rPr>
                            </m:ctrlPr>
                          </m:fPr>
                          <m:num>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num>
                          <m:den>
                            <m:r>
                              <a:rPr lang="en-SG" sz="2200" i="1">
                                <a:latin typeface="Cambria Math" panose="02040503050406030204" pitchFamily="18" charset="0"/>
                              </a:rPr>
                              <m:t>𝑝</m:t>
                            </m:r>
                            <m:d>
                              <m:dPr>
                                <m:ctrlPr>
                                  <a:rPr lang="en-SG" sz="2200" i="1">
                                    <a:latin typeface="Cambria Math" panose="02040503050406030204" pitchFamily="18" charset="0"/>
                                  </a:rPr>
                                </m:ctrlPr>
                              </m:dPr>
                              <m:e>
                                <m:r>
                                  <a:rPr lang="en-SG" sz="2200" b="1" i="1">
                                    <a:latin typeface="Cambria Math" panose="02040503050406030204" pitchFamily="18" charset="0"/>
                                  </a:rPr>
                                  <m:t>𝒘</m:t>
                                </m:r>
                              </m:e>
                              <m:e>
                                <m:r>
                                  <a:rPr lang="en-SG" sz="2200" i="1">
                                    <a:latin typeface="Cambria Math" panose="02040503050406030204" pitchFamily="18" charset="0"/>
                                  </a:rPr>
                                  <m:t>𝒟</m:t>
                                </m:r>
                              </m:e>
                            </m:d>
                          </m:den>
                        </m:f>
                      </m:e>
                    </m:func>
                  </m:oMath>
                </a14:m>
                <a:endParaRPr lang="en-SG" sz="2200" b="1"/>
              </a:p>
              <a:p>
                <a:pPr lvl="1"/>
                <a14:m>
                  <m:oMath xmlns:m="http://schemas.openxmlformats.org/officeDocument/2006/math">
                    <m:sSub>
                      <m:sSubPr>
                        <m:ctrlPr>
                          <a:rPr lang="en-SG" sz="2200" b="0" i="1" smtClean="0">
                            <a:latin typeface="Cambria Math" panose="02040503050406030204" pitchFamily="18" charset="0"/>
                          </a:rPr>
                        </m:ctrlPr>
                      </m:sSubPr>
                      <m:e>
                        <m:r>
                          <a:rPr lang="en-SG" sz="2200" b="0" i="1" smtClean="0">
                            <a:latin typeface="Cambria Math" panose="02040503050406030204" pitchFamily="18" charset="0"/>
                          </a:rPr>
                          <m:t>𝐷</m:t>
                        </m:r>
                      </m:e>
                      <m:sub>
                        <m:r>
                          <a:rPr lang="en-SG" sz="2200" b="0" i="1" smtClean="0">
                            <a:latin typeface="Cambria Math" panose="02040503050406030204" pitchFamily="18" charset="0"/>
                          </a:rPr>
                          <m:t>𝐾𝐿</m:t>
                        </m:r>
                      </m:sub>
                    </m:sSub>
                    <m:d>
                      <m:dPr>
                        <m:ctrlPr>
                          <a:rPr lang="en-SG" sz="2200" b="0" i="1" smtClean="0">
                            <a:latin typeface="Cambria Math" panose="02040503050406030204" pitchFamily="18" charset="0"/>
                          </a:rPr>
                        </m:ctrlPr>
                      </m:dPr>
                      <m:e>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r>
                          <a:rPr lang="en-SG" sz="2200" b="0" i="1" smtClean="0">
                            <a:latin typeface="Cambria Math" panose="02040503050406030204" pitchFamily="18" charset="0"/>
                          </a:rPr>
                          <m:t>∥</m:t>
                        </m:r>
                        <m:r>
                          <a:rPr lang="en-SG" sz="2200" i="1">
                            <a:latin typeface="Cambria Math" panose="02040503050406030204" pitchFamily="18" charset="0"/>
                          </a:rPr>
                          <m:t>𝑝</m:t>
                        </m:r>
                        <m:d>
                          <m:dPr>
                            <m:ctrlPr>
                              <a:rPr lang="en-SG" sz="2200" i="1">
                                <a:latin typeface="Cambria Math" panose="02040503050406030204" pitchFamily="18" charset="0"/>
                              </a:rPr>
                            </m:ctrlPr>
                          </m:dPr>
                          <m:e>
                            <m:r>
                              <a:rPr lang="en-SG" sz="2200" b="1" i="1">
                                <a:latin typeface="Cambria Math" panose="02040503050406030204" pitchFamily="18" charset="0"/>
                              </a:rPr>
                              <m:t>𝒘</m:t>
                            </m:r>
                          </m:e>
                          <m:e>
                            <m:r>
                              <a:rPr lang="en-SG" sz="2200" i="1">
                                <a:latin typeface="Cambria Math" panose="02040503050406030204" pitchFamily="18" charset="0"/>
                              </a:rPr>
                              <m:t>𝒟</m:t>
                            </m:r>
                          </m:e>
                        </m:d>
                      </m:e>
                    </m:d>
                    <m:r>
                      <a:rPr lang="en-SG" sz="2200" b="1" i="0" smtClean="0">
                        <a:latin typeface="Cambria Math" panose="02040503050406030204" pitchFamily="18" charset="0"/>
                      </a:rPr>
                      <m:t>=</m:t>
                    </m:r>
                    <m:sSub>
                      <m:sSubPr>
                        <m:ctrlPr>
                          <a:rPr lang="en-SG" sz="2200" i="1">
                            <a:latin typeface="Cambria Math" panose="02040503050406030204" pitchFamily="18" charset="0"/>
                          </a:rPr>
                        </m:ctrlPr>
                      </m:sSubPr>
                      <m:e>
                        <m:r>
                          <a:rPr lang="en-SG" sz="2200" i="1">
                            <a:latin typeface="Cambria Math" panose="02040503050406030204" pitchFamily="18" charset="0"/>
                          </a:rPr>
                          <m:t>𝐷</m:t>
                        </m:r>
                      </m:e>
                      <m:sub>
                        <m:r>
                          <a:rPr lang="en-SG" sz="2200" i="1">
                            <a:latin typeface="Cambria Math" panose="02040503050406030204" pitchFamily="18" charset="0"/>
                          </a:rPr>
                          <m:t>𝐾𝐿</m:t>
                        </m:r>
                      </m:sub>
                    </m:sSub>
                    <m:d>
                      <m:dPr>
                        <m:ctrlPr>
                          <a:rPr lang="en-SG" sz="2200" i="1">
                            <a:latin typeface="Cambria Math" panose="02040503050406030204" pitchFamily="18" charset="0"/>
                          </a:rPr>
                        </m:ctrlPr>
                      </m:dPr>
                      <m:e>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r>
                          <a:rPr lang="en-SG" sz="2200" i="1">
                            <a:latin typeface="Cambria Math" panose="02040503050406030204" pitchFamily="18" charset="0"/>
                          </a:rPr>
                          <m:t>∥</m:t>
                        </m:r>
                        <m:r>
                          <a:rPr lang="en-SG" sz="2200" i="1">
                            <a:latin typeface="Cambria Math" panose="02040503050406030204" pitchFamily="18" charset="0"/>
                          </a:rPr>
                          <m:t>𝑝</m:t>
                        </m:r>
                        <m:r>
                          <a:rPr lang="en-SG" sz="2200" b="0" i="1" smtClean="0">
                            <a:latin typeface="Cambria Math" panose="02040503050406030204" pitchFamily="18" charset="0"/>
                          </a:rPr>
                          <m:t>(</m:t>
                        </m:r>
                        <m:r>
                          <a:rPr lang="en-SG" sz="2200" b="1" i="1" smtClean="0">
                            <a:latin typeface="Cambria Math" panose="02040503050406030204" pitchFamily="18" charset="0"/>
                          </a:rPr>
                          <m:t>𝒘</m:t>
                        </m:r>
                        <m:r>
                          <a:rPr lang="en-SG" sz="2200" b="0" i="1" smtClean="0">
                            <a:latin typeface="Cambria Math" panose="02040503050406030204" pitchFamily="18" charset="0"/>
                          </a:rPr>
                          <m:t>)</m:t>
                        </m:r>
                      </m:e>
                    </m:d>
                    <m:r>
                      <a:rPr lang="en-SG" sz="2200" b="0" i="1" smtClean="0">
                        <a:latin typeface="Cambria Math" panose="02040503050406030204" pitchFamily="18" charset="0"/>
                      </a:rPr>
                      <m:t>−</m:t>
                    </m:r>
                    <m:sSub>
                      <m:sSubPr>
                        <m:ctrlPr>
                          <a:rPr lang="en-SG" sz="2200" b="1" i="1">
                            <a:latin typeface="Cambria Math" panose="02040503050406030204" pitchFamily="18" charset="0"/>
                          </a:rPr>
                        </m:ctrlPr>
                      </m:sSubPr>
                      <m:e>
                        <m:r>
                          <a:rPr lang="en-SG" sz="2200" b="1" i="1">
                            <a:latin typeface="Cambria Math" panose="02040503050406030204" pitchFamily="18" charset="0"/>
                          </a:rPr>
                          <m:t>𝔼</m:t>
                        </m:r>
                      </m:e>
                      <m:sub>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sub>
                    </m:sSub>
                    <m:d>
                      <m:dPr>
                        <m:begChr m:val="["/>
                        <m:endChr m:val="]"/>
                        <m:ctrlPr>
                          <a:rPr lang="en-SG" sz="2200" b="0" i="1" smtClean="0">
                            <a:latin typeface="Cambria Math" panose="02040503050406030204" pitchFamily="18" charset="0"/>
                          </a:rPr>
                        </m:ctrlPr>
                      </m:dPr>
                      <m:e>
                        <m:func>
                          <m:funcPr>
                            <m:ctrlPr>
                              <a:rPr lang="en-SG" sz="2200" b="0" i="1" smtClean="0">
                                <a:latin typeface="Cambria Math" panose="02040503050406030204" pitchFamily="18" charset="0"/>
                              </a:rPr>
                            </m:ctrlPr>
                          </m:funcPr>
                          <m:fName>
                            <m:r>
                              <m:rPr>
                                <m:sty m:val="p"/>
                              </m:rPr>
                              <a:rPr lang="en-SG" sz="2200" b="0" i="0" smtClean="0">
                                <a:latin typeface="Cambria Math" panose="02040503050406030204" pitchFamily="18" charset="0"/>
                              </a:rPr>
                              <m:t>log</m:t>
                            </m:r>
                          </m:fName>
                          <m:e>
                            <m:r>
                              <a:rPr lang="en-SG" sz="2200" b="0" i="1" smtClean="0">
                                <a:latin typeface="Cambria Math" panose="02040503050406030204" pitchFamily="18" charset="0"/>
                              </a:rPr>
                              <m:t>𝑝</m:t>
                            </m:r>
                            <m:r>
                              <a:rPr lang="en-SG" sz="2200" b="0" i="1" smtClean="0">
                                <a:latin typeface="Cambria Math" panose="02040503050406030204" pitchFamily="18" charset="0"/>
                              </a:rPr>
                              <m:t>(</m:t>
                            </m:r>
                            <m:r>
                              <a:rPr lang="en-SG" sz="2200" b="0" i="1" smtClean="0">
                                <a:latin typeface="Cambria Math" panose="02040503050406030204" pitchFamily="18" charset="0"/>
                              </a:rPr>
                              <m:t>𝒟</m:t>
                            </m:r>
                            <m:r>
                              <a:rPr lang="en-SG" sz="2200" b="0" i="1" smtClean="0">
                                <a:latin typeface="Cambria Math" panose="02040503050406030204" pitchFamily="18" charset="0"/>
                              </a:rPr>
                              <m:t>|</m:t>
                            </m:r>
                            <m:r>
                              <a:rPr lang="en-SG" sz="2200" b="1" i="1" smtClean="0">
                                <a:latin typeface="Cambria Math" panose="02040503050406030204" pitchFamily="18" charset="0"/>
                              </a:rPr>
                              <m:t>𝒘</m:t>
                            </m:r>
                            <m:r>
                              <a:rPr lang="en-SG" sz="2200" b="0" i="1" smtClean="0">
                                <a:latin typeface="Cambria Math" panose="02040503050406030204" pitchFamily="18" charset="0"/>
                              </a:rPr>
                              <m:t>)</m:t>
                            </m:r>
                          </m:e>
                        </m:func>
                      </m:e>
                    </m:d>
                    <m:r>
                      <a:rPr lang="en-SG" sz="2200" b="0" i="1" smtClean="0">
                        <a:latin typeface="Cambria Math" panose="02040503050406030204" pitchFamily="18" charset="0"/>
                      </a:rPr>
                      <m:t>+</m:t>
                    </m:r>
                    <m:func>
                      <m:funcPr>
                        <m:ctrlPr>
                          <a:rPr lang="en-SG" sz="2200" b="0" i="1" smtClean="0">
                            <a:latin typeface="Cambria Math" panose="02040503050406030204" pitchFamily="18" charset="0"/>
                          </a:rPr>
                        </m:ctrlPr>
                      </m:funcPr>
                      <m:fName>
                        <m:r>
                          <m:rPr>
                            <m:sty m:val="p"/>
                          </m:rPr>
                          <a:rPr lang="en-SG" sz="2200" b="0" i="0" smtClean="0">
                            <a:latin typeface="Cambria Math" panose="02040503050406030204" pitchFamily="18" charset="0"/>
                          </a:rPr>
                          <m:t>log</m:t>
                        </m:r>
                      </m:fName>
                      <m:e>
                        <m:r>
                          <a:rPr lang="en-SG" sz="2200" b="0" i="1" smtClean="0">
                            <a:latin typeface="Cambria Math" panose="02040503050406030204" pitchFamily="18" charset="0"/>
                          </a:rPr>
                          <m:t>𝑝</m:t>
                        </m:r>
                        <m:r>
                          <a:rPr lang="en-SG" sz="2200" b="0" i="1" smtClean="0">
                            <a:latin typeface="Cambria Math" panose="02040503050406030204" pitchFamily="18" charset="0"/>
                          </a:rPr>
                          <m:t>(</m:t>
                        </m:r>
                        <m:r>
                          <a:rPr lang="en-SG" sz="2200" b="0" i="1" smtClean="0">
                            <a:latin typeface="Cambria Math" panose="02040503050406030204" pitchFamily="18" charset="0"/>
                          </a:rPr>
                          <m:t>𝒟</m:t>
                        </m:r>
                        <m:r>
                          <a:rPr lang="en-SG" sz="2200" b="0" i="1" smtClean="0">
                            <a:latin typeface="Cambria Math" panose="02040503050406030204" pitchFamily="18" charset="0"/>
                          </a:rPr>
                          <m:t>)</m:t>
                        </m:r>
                      </m:e>
                    </m:func>
                  </m:oMath>
                </a14:m>
                <a:endParaRPr lang="en-SG" sz="2200"/>
              </a:p>
              <a:p>
                <a:pPr lvl="1"/>
                <a:r>
                  <a:rPr lang="en-SG" sz="2200"/>
                  <a:t>Variational Free Energy: </a:t>
                </a:r>
                <a14:m>
                  <m:oMath xmlns:m="http://schemas.openxmlformats.org/officeDocument/2006/math">
                    <m:r>
                      <a:rPr lang="en-SG" sz="2200" b="0" i="1" smtClean="0">
                        <a:latin typeface="Cambria Math" panose="02040503050406030204" pitchFamily="18" charset="0"/>
                      </a:rPr>
                      <m:t>ℱ</m:t>
                    </m:r>
                    <m:d>
                      <m:dPr>
                        <m:ctrlPr>
                          <a:rPr lang="en-SG" sz="2200" b="0" i="1" smtClean="0">
                            <a:latin typeface="Cambria Math" panose="02040503050406030204" pitchFamily="18" charset="0"/>
                          </a:rPr>
                        </m:ctrlPr>
                      </m:dPr>
                      <m:e>
                        <m:r>
                          <a:rPr lang="en-SG" sz="2200" b="0" i="1" smtClean="0">
                            <a:latin typeface="Cambria Math" panose="02040503050406030204" pitchFamily="18" charset="0"/>
                          </a:rPr>
                          <m:t>𝒟</m:t>
                        </m:r>
                        <m:r>
                          <a:rPr lang="en-SG" sz="2200" b="0" i="1" smtClean="0">
                            <a:latin typeface="Cambria Math" panose="02040503050406030204" pitchFamily="18" charset="0"/>
                          </a:rPr>
                          <m:t>,</m:t>
                        </m:r>
                        <m:r>
                          <a:rPr lang="en-SG" sz="2200" b="1" i="1" smtClean="0">
                            <a:latin typeface="Cambria Math" panose="02040503050406030204" pitchFamily="18" charset="0"/>
                          </a:rPr>
                          <m:t>𝜽</m:t>
                        </m:r>
                      </m:e>
                    </m:d>
                    <m:r>
                      <a:rPr lang="en-SG" sz="2200" b="0" i="1" smtClean="0">
                        <a:latin typeface="Cambria Math" panose="02040503050406030204" pitchFamily="18" charset="0"/>
                      </a:rPr>
                      <m:t>≡</m:t>
                    </m:r>
                    <m:sSub>
                      <m:sSubPr>
                        <m:ctrlPr>
                          <a:rPr lang="en-SG" sz="2200" i="1">
                            <a:latin typeface="Cambria Math" panose="02040503050406030204" pitchFamily="18" charset="0"/>
                          </a:rPr>
                        </m:ctrlPr>
                      </m:sSubPr>
                      <m:e>
                        <m:r>
                          <a:rPr lang="en-SG" sz="2200" i="1">
                            <a:latin typeface="Cambria Math" panose="02040503050406030204" pitchFamily="18" charset="0"/>
                          </a:rPr>
                          <m:t>𝐷</m:t>
                        </m:r>
                      </m:e>
                      <m:sub>
                        <m:r>
                          <a:rPr lang="en-SG" sz="2200" i="1">
                            <a:latin typeface="Cambria Math" panose="02040503050406030204" pitchFamily="18" charset="0"/>
                          </a:rPr>
                          <m:t>𝐾𝐿</m:t>
                        </m:r>
                      </m:sub>
                    </m:sSub>
                    <m:d>
                      <m:dPr>
                        <m:ctrlPr>
                          <a:rPr lang="en-SG" sz="2200" i="1">
                            <a:latin typeface="Cambria Math" panose="02040503050406030204" pitchFamily="18" charset="0"/>
                          </a:rPr>
                        </m:ctrlPr>
                      </m:dPr>
                      <m:e>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r>
                          <a:rPr lang="en-SG" sz="2200" i="1">
                            <a:latin typeface="Cambria Math" panose="02040503050406030204" pitchFamily="18" charset="0"/>
                          </a:rPr>
                          <m:t>∥</m:t>
                        </m:r>
                        <m:r>
                          <a:rPr lang="en-SG" sz="2200" i="1">
                            <a:latin typeface="Cambria Math" panose="02040503050406030204" pitchFamily="18" charset="0"/>
                          </a:rPr>
                          <m:t>𝑝</m:t>
                        </m:r>
                        <m:r>
                          <a:rPr lang="en-SG" sz="2200" i="1">
                            <a:latin typeface="Cambria Math" panose="02040503050406030204" pitchFamily="18" charset="0"/>
                          </a:rPr>
                          <m:t>(</m:t>
                        </m:r>
                        <m:r>
                          <a:rPr lang="en-SG" sz="2200" b="1" i="1">
                            <a:latin typeface="Cambria Math" panose="02040503050406030204" pitchFamily="18" charset="0"/>
                          </a:rPr>
                          <m:t>𝒘</m:t>
                        </m:r>
                        <m:r>
                          <a:rPr lang="en-SG" sz="2200" i="1">
                            <a:latin typeface="Cambria Math" panose="02040503050406030204" pitchFamily="18" charset="0"/>
                          </a:rPr>
                          <m:t>)</m:t>
                        </m:r>
                      </m:e>
                    </m:d>
                    <m:r>
                      <a:rPr lang="en-SG" sz="2200" i="1">
                        <a:latin typeface="Cambria Math" panose="02040503050406030204" pitchFamily="18" charset="0"/>
                      </a:rPr>
                      <m:t>−</m:t>
                    </m:r>
                    <m:sSub>
                      <m:sSubPr>
                        <m:ctrlPr>
                          <a:rPr lang="en-SG" sz="2200" b="1" i="1">
                            <a:latin typeface="Cambria Math" panose="02040503050406030204" pitchFamily="18" charset="0"/>
                          </a:rPr>
                        </m:ctrlPr>
                      </m:sSubPr>
                      <m:e>
                        <m:r>
                          <a:rPr lang="en-SG" sz="2200" b="1" i="1">
                            <a:latin typeface="Cambria Math" panose="02040503050406030204" pitchFamily="18" charset="0"/>
                          </a:rPr>
                          <m:t>𝔼</m:t>
                        </m:r>
                      </m:e>
                      <m:sub>
                        <m:r>
                          <a:rPr lang="en-SG" sz="2200" i="1">
                            <a:latin typeface="Cambria Math" panose="02040503050406030204" pitchFamily="18" charset="0"/>
                          </a:rPr>
                          <m:t>𝑞</m:t>
                        </m:r>
                        <m:d>
                          <m:dPr>
                            <m:ctrlPr>
                              <a:rPr lang="en-SG" sz="2200" i="1">
                                <a:latin typeface="Cambria Math" panose="02040503050406030204" pitchFamily="18" charset="0"/>
                              </a:rPr>
                            </m:ctrlPr>
                          </m:dPr>
                          <m:e>
                            <m:r>
                              <a:rPr lang="en-SG" sz="2200" b="1" i="1">
                                <a:latin typeface="Cambria Math" panose="02040503050406030204" pitchFamily="18" charset="0"/>
                              </a:rPr>
                              <m:t>𝒘</m:t>
                            </m:r>
                            <m:r>
                              <a:rPr lang="en-SG" sz="2200" i="1">
                                <a:latin typeface="Cambria Math" panose="02040503050406030204" pitchFamily="18" charset="0"/>
                              </a:rPr>
                              <m:t>;</m:t>
                            </m:r>
                            <m:r>
                              <a:rPr lang="en-SG" sz="2200" b="1" i="1">
                                <a:latin typeface="Cambria Math" panose="02040503050406030204" pitchFamily="18" charset="0"/>
                              </a:rPr>
                              <m:t>𝜽</m:t>
                            </m:r>
                          </m:e>
                        </m:d>
                      </m:sub>
                    </m:sSub>
                    <m:d>
                      <m:dPr>
                        <m:begChr m:val="["/>
                        <m:endChr m:val="]"/>
                        <m:ctrlPr>
                          <a:rPr lang="en-SG" sz="2200" i="1">
                            <a:latin typeface="Cambria Math" panose="02040503050406030204" pitchFamily="18" charset="0"/>
                          </a:rPr>
                        </m:ctrlPr>
                      </m:dPr>
                      <m:e>
                        <m:func>
                          <m:funcPr>
                            <m:ctrlPr>
                              <a:rPr lang="en-SG" sz="2200" i="1">
                                <a:latin typeface="Cambria Math" panose="02040503050406030204" pitchFamily="18" charset="0"/>
                              </a:rPr>
                            </m:ctrlPr>
                          </m:funcPr>
                          <m:fName>
                            <m:r>
                              <m:rPr>
                                <m:sty m:val="p"/>
                              </m:rPr>
                              <a:rPr lang="en-SG" sz="2200">
                                <a:latin typeface="Cambria Math" panose="02040503050406030204" pitchFamily="18" charset="0"/>
                              </a:rPr>
                              <m:t>log</m:t>
                            </m:r>
                          </m:fName>
                          <m:e>
                            <m:r>
                              <a:rPr lang="en-SG" sz="2200" i="1">
                                <a:latin typeface="Cambria Math" panose="02040503050406030204" pitchFamily="18" charset="0"/>
                              </a:rPr>
                              <m:t>𝑝</m:t>
                            </m:r>
                            <m:r>
                              <a:rPr lang="en-SG" sz="2200" i="1">
                                <a:latin typeface="Cambria Math" panose="02040503050406030204" pitchFamily="18" charset="0"/>
                              </a:rPr>
                              <m:t>(</m:t>
                            </m:r>
                            <m:r>
                              <a:rPr lang="en-SG" sz="2200" i="1">
                                <a:latin typeface="Cambria Math" panose="02040503050406030204" pitchFamily="18" charset="0"/>
                              </a:rPr>
                              <m:t>𝒟</m:t>
                            </m:r>
                            <m:r>
                              <a:rPr lang="en-SG" sz="2200" i="1">
                                <a:latin typeface="Cambria Math" panose="02040503050406030204" pitchFamily="18" charset="0"/>
                              </a:rPr>
                              <m:t>|</m:t>
                            </m:r>
                            <m:r>
                              <a:rPr lang="en-SG" sz="2200" b="1" i="1">
                                <a:latin typeface="Cambria Math" panose="02040503050406030204" pitchFamily="18" charset="0"/>
                              </a:rPr>
                              <m:t>𝒘</m:t>
                            </m:r>
                            <m:r>
                              <a:rPr lang="en-SG" sz="2200" i="1">
                                <a:latin typeface="Cambria Math" panose="02040503050406030204" pitchFamily="18" charset="0"/>
                              </a:rPr>
                              <m:t>)</m:t>
                            </m:r>
                          </m:e>
                        </m:func>
                      </m:e>
                    </m:d>
                  </m:oMath>
                </a14:m>
                <a:endParaRPr lang="en-SG" sz="2200"/>
              </a:p>
              <a:p>
                <a:pPr lvl="1"/>
                <a:r>
                  <a:rPr lang="en-SG" sz="2200"/>
                  <a:t>Minimize </a:t>
                </a:r>
                <a14:m>
                  <m:oMath xmlns:m="http://schemas.openxmlformats.org/officeDocument/2006/math">
                    <m:r>
                      <a:rPr lang="en-SG" sz="2200" b="0" i="1" smtClean="0">
                        <a:latin typeface="Cambria Math" panose="02040503050406030204" pitchFamily="18" charset="0"/>
                      </a:rPr>
                      <m:t>ℱ</m:t>
                    </m:r>
                  </m:oMath>
                </a14:m>
                <a:r>
                  <a:rPr lang="en-SG" sz="2200"/>
                  <a:t> w.r.t. </a:t>
                </a:r>
                <a14:m>
                  <m:oMath xmlns:m="http://schemas.openxmlformats.org/officeDocument/2006/math">
                    <m:r>
                      <a:rPr lang="en-SG" sz="2200" b="0" i="1" smtClean="0">
                        <a:latin typeface="Cambria Math" panose="02040503050406030204" pitchFamily="18" charset="0"/>
                      </a:rPr>
                      <m:t>𝜃</m:t>
                    </m:r>
                  </m:oMath>
                </a14:m>
                <a:r>
                  <a:rPr lang="en-SG" sz="2200"/>
                  <a:t> that will minimize the KL-divergence.</a:t>
                </a:r>
              </a:p>
            </p:txBody>
          </p:sp>
        </mc:Choice>
        <mc:Fallback>
          <p:sp>
            <p:nvSpPr>
              <p:cNvPr id="3" name="Content Placeholder 2">
                <a:extLst>
                  <a:ext uri="{FF2B5EF4-FFF2-40B4-BE49-F238E27FC236}">
                    <a16:creationId xmlns:a16="http://schemas.microsoft.com/office/drawing/2014/main" id="{473FCC8D-4195-F537-7535-3F937851B50F}"/>
                  </a:ext>
                </a:extLst>
              </p:cNvPr>
              <p:cNvSpPr>
                <a:spLocks noGrp="1" noRot="1" noChangeAspect="1" noMove="1" noResize="1" noEditPoints="1" noAdjustHandles="1" noChangeArrowheads="1" noChangeShapeType="1" noTextEdit="1"/>
              </p:cNvSpPr>
              <p:nvPr>
                <p:ph idx="1"/>
              </p:nvPr>
            </p:nvSpPr>
            <p:spPr>
              <a:blipFill>
                <a:blip r:embed="rId2"/>
                <a:stretch>
                  <a:fillRect t="-1269"/>
                </a:stretch>
              </a:blipFill>
            </p:spPr>
            <p:txBody>
              <a:bodyPr/>
              <a:lstStyle/>
              <a:p>
                <a:r>
                  <a:rPr lang="en-SG">
                    <a:noFill/>
                  </a:rPr>
                  <a:t> </a:t>
                </a:r>
              </a:p>
            </p:txBody>
          </p:sp>
        </mc:Fallback>
      </mc:AlternateContent>
    </p:spTree>
    <p:extLst>
      <p:ext uri="{BB962C8B-B14F-4D97-AF65-F5344CB8AC3E}">
        <p14:creationId xmlns:p14="http://schemas.microsoft.com/office/powerpoint/2010/main" val="328880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B2DE7-23DC-40EC-405C-D1A7BABF96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5347B-2870-0EB0-8CC3-83E7DD8E6F0B}"/>
              </a:ext>
            </a:extLst>
          </p:cNvPr>
          <p:cNvSpPr>
            <a:spLocks noGrp="1"/>
          </p:cNvSpPr>
          <p:nvPr>
            <p:ph type="title"/>
          </p:nvPr>
        </p:nvSpPr>
        <p:spPr/>
        <p:txBody>
          <a:bodyPr/>
          <a:lstStyle/>
          <a:p>
            <a:r>
              <a:rPr lang="en-SG"/>
              <a:t>Uses of BNNs (Some)</a:t>
            </a:r>
            <a:endParaRPr lang="en-SG" dirty="0"/>
          </a:p>
        </p:txBody>
      </p:sp>
      <p:sp>
        <p:nvSpPr>
          <p:cNvPr id="3" name="Content Placeholder 2">
            <a:extLst>
              <a:ext uri="{FF2B5EF4-FFF2-40B4-BE49-F238E27FC236}">
                <a16:creationId xmlns:a16="http://schemas.microsoft.com/office/drawing/2014/main" id="{4F97DF8B-E2F1-CFCD-124F-E2EDE9EFA2DE}"/>
              </a:ext>
            </a:extLst>
          </p:cNvPr>
          <p:cNvSpPr>
            <a:spLocks noGrp="1"/>
          </p:cNvSpPr>
          <p:nvPr>
            <p:ph idx="1"/>
          </p:nvPr>
        </p:nvSpPr>
        <p:spPr/>
        <p:txBody>
          <a:bodyPr/>
          <a:lstStyle/>
          <a:p>
            <a:r>
              <a:rPr lang="en-SG" dirty="0"/>
              <a:t>Bayesian optimization: Snoek et al., 2015. Scalable Bayesian optimization using deep neural networks.</a:t>
            </a:r>
          </a:p>
          <a:p>
            <a:r>
              <a:rPr lang="en-SG" dirty="0"/>
              <a:t>Curriculum learning: Graves et al., 2017. Automated curriculum learning for neural networks</a:t>
            </a:r>
          </a:p>
          <a:p>
            <a:r>
              <a:rPr lang="en-SG" dirty="0"/>
              <a:t>Intrinsic motivation in reinforcement learning: </a:t>
            </a:r>
            <a:r>
              <a:rPr lang="en-SG" dirty="0" err="1"/>
              <a:t>Houthooft</a:t>
            </a:r>
            <a:r>
              <a:rPr lang="en-SG" dirty="0"/>
              <a:t> et al., 2016. Variational information maximizing exploration</a:t>
            </a:r>
          </a:p>
          <a:p>
            <a:r>
              <a:rPr lang="en-SG" dirty="0"/>
              <a:t>Network compression: </a:t>
            </a:r>
            <a:r>
              <a:rPr lang="en-SG" dirty="0" err="1"/>
              <a:t>Louizos</a:t>
            </a:r>
            <a:r>
              <a:rPr lang="en-SG" dirty="0"/>
              <a:t> et al., 2017. Bayesian compression for deep learning</a:t>
            </a:r>
          </a:p>
        </p:txBody>
      </p:sp>
    </p:spTree>
    <p:extLst>
      <p:ext uri="{BB962C8B-B14F-4D97-AF65-F5344CB8AC3E}">
        <p14:creationId xmlns:p14="http://schemas.microsoft.com/office/powerpoint/2010/main" val="1019975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757E-2053-34A0-6B21-842E41FECA51}"/>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8C7CD70-095D-4B5B-3C1D-245F5E0EE28B}"/>
              </a:ext>
            </a:extLst>
          </p:cNvPr>
          <p:cNvSpPr>
            <a:spLocks noGrp="1"/>
          </p:cNvSpPr>
          <p:nvPr>
            <p:ph type="title"/>
          </p:nvPr>
        </p:nvSpPr>
        <p:spPr>
          <a:xfrm>
            <a:off x="831850" y="1224426"/>
            <a:ext cx="10888436" cy="2548374"/>
          </a:xfrm>
        </p:spPr>
        <p:txBody>
          <a:bodyPr anchor="ctr">
            <a:noAutofit/>
          </a:bodyPr>
          <a:lstStyle/>
          <a:p>
            <a:pPr>
              <a:lnSpc>
                <a:spcPct val="100000"/>
              </a:lnSpc>
            </a:pPr>
            <a:r>
              <a:rPr lang="en-US" altLang="zh-SG" sz="4800" dirty="0"/>
              <a:t>An Example of BNN: </a:t>
            </a:r>
            <a:br>
              <a:rPr lang="en-US" altLang="zh-SG" sz="4800" dirty="0"/>
            </a:br>
            <a:r>
              <a:rPr lang="en-US" altLang="zh-SG" sz="4800" dirty="0"/>
              <a:t>Variational </a:t>
            </a:r>
            <a:r>
              <a:rPr lang="en-US" altLang="zh-SG" sz="4800" dirty="0" err="1"/>
              <a:t>AutoEncoders</a:t>
            </a:r>
            <a:r>
              <a:rPr lang="en-US" altLang="zh-SG" sz="4800" dirty="0"/>
              <a:t> (VAEs):</a:t>
            </a:r>
            <a:br>
              <a:rPr lang="en-US" altLang="zh-SG" sz="4400" dirty="0"/>
            </a:br>
            <a:r>
              <a:rPr lang="en-US" altLang="zh-SG" sz="3600" dirty="0"/>
              <a:t>Generative Models and Representation Learning</a:t>
            </a:r>
            <a:endParaRPr lang="zh-SG" altLang="en-US" sz="4400" dirty="0"/>
          </a:p>
        </p:txBody>
      </p:sp>
      <p:sp>
        <p:nvSpPr>
          <p:cNvPr id="9" name="文本框 8">
            <a:extLst>
              <a:ext uri="{FF2B5EF4-FFF2-40B4-BE49-F238E27FC236}">
                <a16:creationId xmlns:a16="http://schemas.microsoft.com/office/drawing/2014/main" id="{A7CBDCC8-B665-499E-A5EF-F9E03C951959}"/>
              </a:ext>
            </a:extLst>
          </p:cNvPr>
          <p:cNvSpPr txBox="1"/>
          <p:nvPr/>
        </p:nvSpPr>
        <p:spPr>
          <a:xfrm>
            <a:off x="831850" y="3882599"/>
            <a:ext cx="10761435" cy="2098965"/>
          </a:xfrm>
          <a:prstGeom prst="rect">
            <a:avLst/>
          </a:prstGeom>
          <a:noFill/>
        </p:spPr>
        <p:txBody>
          <a:bodyPr wrap="square" anchor="ctr">
            <a:noAutofit/>
          </a:bodyPr>
          <a:lstStyle/>
          <a:p>
            <a:pPr marL="720000" indent="-720000">
              <a:spcBef>
                <a:spcPts val="600"/>
              </a:spcBef>
              <a:spcAft>
                <a:spcPts val="600"/>
              </a:spcAft>
              <a:buFont typeface="Wingdings" panose="05000000000000000000" pitchFamily="2" charset="2"/>
              <a:buChar char="ü"/>
            </a:pPr>
            <a:r>
              <a:rPr lang="en-US" altLang="zh-SG" sz="3200" b="1" dirty="0">
                <a:solidFill>
                  <a:srgbClr val="004282"/>
                </a:solidFill>
                <a:latin typeface="Arial" panose="020B0604020202020204" pitchFamily="34" charset="0"/>
                <a:cs typeface="Arial" panose="020B0604020202020204" pitchFamily="34" charset="0"/>
              </a:rPr>
              <a:t>Generative Modeling and Representation Learning</a:t>
            </a:r>
          </a:p>
          <a:p>
            <a:pPr marL="720000" indent="-720000">
              <a:spcBef>
                <a:spcPts val="600"/>
              </a:spcBef>
              <a:spcAft>
                <a:spcPts val="600"/>
              </a:spcAft>
              <a:buFont typeface="Wingdings" panose="05000000000000000000" pitchFamily="2" charset="2"/>
              <a:buChar char="ü"/>
            </a:pPr>
            <a:r>
              <a:rPr lang="en-US" altLang="zh-SG" sz="3200" b="1" dirty="0">
                <a:solidFill>
                  <a:srgbClr val="004282"/>
                </a:solidFill>
                <a:latin typeface="Arial" panose="020B0604020202020204" pitchFamily="34" charset="0"/>
                <a:cs typeface="Arial" panose="020B0604020202020204" pitchFamily="34" charset="0"/>
              </a:rPr>
              <a:t>Variational </a:t>
            </a:r>
            <a:r>
              <a:rPr lang="en-US" altLang="zh-SG" sz="3200" b="1" dirty="0" err="1">
                <a:solidFill>
                  <a:srgbClr val="004282"/>
                </a:solidFill>
                <a:latin typeface="Arial" panose="020B0604020202020204" pitchFamily="34" charset="0"/>
                <a:cs typeface="Arial" panose="020B0604020202020204" pitchFamily="34" charset="0"/>
              </a:rPr>
              <a:t>AutoEncoders</a:t>
            </a:r>
            <a:r>
              <a:rPr lang="en-US" altLang="zh-SG" sz="3200" b="1" dirty="0">
                <a:solidFill>
                  <a:srgbClr val="004282"/>
                </a:solidFill>
                <a:latin typeface="Arial" panose="020B0604020202020204" pitchFamily="34" charset="0"/>
                <a:cs typeface="Arial" panose="020B0604020202020204" pitchFamily="34" charset="0"/>
              </a:rPr>
              <a:t> (VAEs)</a:t>
            </a:r>
          </a:p>
        </p:txBody>
      </p:sp>
    </p:spTree>
    <p:extLst>
      <p:ext uri="{BB962C8B-B14F-4D97-AF65-F5344CB8AC3E}">
        <p14:creationId xmlns:p14="http://schemas.microsoft.com/office/powerpoint/2010/main" val="57652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24FB-E3EB-9B8E-9479-723A4D14D385}"/>
              </a:ext>
            </a:extLst>
          </p:cNvPr>
          <p:cNvSpPr>
            <a:spLocks noGrp="1"/>
          </p:cNvSpPr>
          <p:nvPr>
            <p:ph type="title"/>
          </p:nvPr>
        </p:nvSpPr>
        <p:spPr/>
        <p:txBody>
          <a:bodyPr/>
          <a:lstStyle/>
          <a:p>
            <a:r>
              <a:rPr lang="en-US" altLang="zh-SG" sz="3200"/>
              <a:t>Learning Generative Models via Density Models</a:t>
            </a:r>
            <a:endParaRPr lang="zh-SG" altLang="en-US" sz="32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90D2CF-5246-EBA0-CC21-58E318122C2A}"/>
                  </a:ext>
                </a:extLst>
              </p:cNvPr>
              <p:cNvSpPr>
                <a:spLocks noGrp="1"/>
              </p:cNvSpPr>
              <p:nvPr>
                <p:ph idx="1"/>
              </p:nvPr>
            </p:nvSpPr>
            <p:spPr>
              <a:xfrm>
                <a:off x="838200" y="1543051"/>
                <a:ext cx="10515600" cy="2634094"/>
              </a:xfrm>
            </p:spPr>
            <p:txBody>
              <a:bodyPr/>
              <a:lstStyle/>
              <a:p>
                <a:r>
                  <a:rPr lang="en-US" altLang="zh-CN"/>
                  <a:t>O</a:t>
                </a:r>
                <a:r>
                  <a:rPr lang="en-US" altLang="zh-SG"/>
                  <a:t>bjective of generative modeling:</a:t>
                </a:r>
              </a:p>
              <a:p>
                <a:pPr lvl="1"/>
                <a:r>
                  <a:rPr lang="en-US" altLang="zh-SG"/>
                  <a:t>A generator produces synthetic data that </a:t>
                </a:r>
                <a:r>
                  <a:rPr lang="en-US" altLang="zh-SG">
                    <a:solidFill>
                      <a:schemeClr val="accent2">
                        <a:lumMod val="75000"/>
                      </a:schemeClr>
                    </a:solidFill>
                  </a:rPr>
                  <a:t>looks like </a:t>
                </a:r>
                <a:r>
                  <a:rPr lang="en-US" altLang="zh-SG"/>
                  <a:t>the real data: synthetic data has </a:t>
                </a:r>
                <a:r>
                  <a:rPr lang="en-US" altLang="zh-SG">
                    <a:solidFill>
                      <a:schemeClr val="accent2">
                        <a:lumMod val="75000"/>
                      </a:schemeClr>
                    </a:solidFill>
                  </a:rPr>
                  <a:t>high probability under a density model </a:t>
                </a:r>
                <a:r>
                  <a:rPr lang="en-US" altLang="zh-SG"/>
                  <a:t>fit to real data.</a:t>
                </a:r>
              </a:p>
              <a:p>
                <a:pPr lvl="1"/>
                <a:r>
                  <a:rPr lang="en-US" altLang="zh-SG"/>
                  <a:t>Produce synthetic data that is </a:t>
                </a:r>
                <a:r>
                  <a:rPr lang="en-US" altLang="zh-SG">
                    <a:solidFill>
                      <a:schemeClr val="accent2">
                        <a:lumMod val="75000"/>
                      </a:schemeClr>
                    </a:solidFill>
                  </a:rPr>
                  <a:t>identically distributed </a:t>
                </a:r>
                <a:r>
                  <a:rPr lang="en-US" altLang="zh-SG"/>
                  <a:t>as the training data, i.e. </a:t>
                </a:r>
                <a14:m>
                  <m:oMath xmlns:m="http://schemas.openxmlformats.org/officeDocument/2006/math">
                    <m:acc>
                      <m:accPr>
                        <m:chr m:val="̂"/>
                        <m:ctrlPr>
                          <a:rPr lang="en-US" altLang="zh-SG" b="0" i="1" smtClean="0">
                            <a:latin typeface="Cambria Math" panose="02040503050406030204" pitchFamily="18" charset="0"/>
                          </a:rPr>
                        </m:ctrlPr>
                      </m:accPr>
                      <m:e>
                        <m:r>
                          <a:rPr lang="en-US" altLang="zh-SG" b="0" i="1" smtClean="0">
                            <a:latin typeface="Cambria Math" panose="02040503050406030204" pitchFamily="18" charset="0"/>
                          </a:rPr>
                          <m:t>𝑥</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en-US" altLang="zh-SG"/>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SG"/>
                  <a:t> is the true process that produced the training data.</a:t>
                </a:r>
              </a:p>
              <a:p>
                <a:pPr lvl="1"/>
                <a:r>
                  <a:rPr lang="en-US" altLang="zh-CN"/>
                  <a:t>Using density model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oMath>
                </a14:m>
                <a:r>
                  <a:rPr lang="en-US" altLang="zh-CN"/>
                  <a:t> to get close to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SG"/>
                  <a:t>.</a:t>
                </a:r>
                <a:endParaRPr lang="zh-SG" altLang="en-US"/>
              </a:p>
            </p:txBody>
          </p:sp>
        </mc:Choice>
        <mc:Fallback xmlns="">
          <p:sp>
            <p:nvSpPr>
              <p:cNvPr id="3" name="Content Placeholder 2">
                <a:extLst>
                  <a:ext uri="{FF2B5EF4-FFF2-40B4-BE49-F238E27FC236}">
                    <a16:creationId xmlns:a16="http://schemas.microsoft.com/office/drawing/2014/main" id="{F590D2CF-5246-EBA0-CC21-58E318122C2A}"/>
                  </a:ext>
                </a:extLst>
              </p:cNvPr>
              <p:cNvSpPr>
                <a:spLocks noGrp="1" noRot="1" noChangeAspect="1" noMove="1" noResize="1" noEditPoints="1" noAdjustHandles="1" noChangeArrowheads="1" noChangeShapeType="1" noTextEdit="1"/>
              </p:cNvSpPr>
              <p:nvPr>
                <p:ph idx="1"/>
              </p:nvPr>
            </p:nvSpPr>
            <p:spPr>
              <a:xfrm>
                <a:off x="838200" y="1543051"/>
                <a:ext cx="10515600" cy="2634094"/>
              </a:xfrm>
              <a:blipFill>
                <a:blip r:embed="rId2"/>
                <a:stretch>
                  <a:fillRect t="-2315" r="-1971" b="-3241"/>
                </a:stretch>
              </a:blipFill>
            </p:spPr>
            <p:txBody>
              <a:bodyPr/>
              <a:lstStyle/>
              <a:p>
                <a:r>
                  <a:rPr lang="zh-SG" altLang="en-US">
                    <a:noFill/>
                  </a:rPr>
                  <a:t> </a:t>
                </a:r>
              </a:p>
            </p:txBody>
          </p:sp>
        </mc:Fallback>
      </mc:AlternateContent>
      <p:pic>
        <p:nvPicPr>
          <p:cNvPr id="4" name="Picture 3">
            <a:extLst>
              <a:ext uri="{FF2B5EF4-FFF2-40B4-BE49-F238E27FC236}">
                <a16:creationId xmlns:a16="http://schemas.microsoft.com/office/drawing/2014/main" id="{D076E8A5-9D67-92F5-5145-AF293DDA841E}"/>
              </a:ext>
            </a:extLst>
          </p:cNvPr>
          <p:cNvPicPr>
            <a:picLocks noChangeAspect="1"/>
          </p:cNvPicPr>
          <p:nvPr/>
        </p:nvPicPr>
        <p:blipFill>
          <a:blip r:embed="rId3"/>
          <a:stretch>
            <a:fillRect/>
          </a:stretch>
        </p:blipFill>
        <p:spPr>
          <a:xfrm>
            <a:off x="3498635" y="4284661"/>
            <a:ext cx="5194730" cy="2060576"/>
          </a:xfrm>
          <a:prstGeom prst="rect">
            <a:avLst/>
          </a:prstGeom>
        </p:spPr>
      </p:pic>
    </p:spTree>
    <p:extLst>
      <p:ext uri="{BB962C8B-B14F-4D97-AF65-F5344CB8AC3E}">
        <p14:creationId xmlns:p14="http://schemas.microsoft.com/office/powerpoint/2010/main" val="12775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D01F2-EAB4-A01C-44FF-3FD6D6310DA1}"/>
              </a:ext>
            </a:extLst>
          </p:cNvPr>
          <p:cNvSpPr>
            <a:spLocks noGrp="1"/>
          </p:cNvSpPr>
          <p:nvPr>
            <p:ph type="title"/>
          </p:nvPr>
        </p:nvSpPr>
        <p:spPr>
          <a:xfrm>
            <a:off x="838200" y="691471"/>
            <a:ext cx="10515600" cy="672872"/>
          </a:xfrm>
        </p:spPr>
        <p:txBody>
          <a:bodyPr/>
          <a:lstStyle/>
          <a:p>
            <a:r>
              <a:rPr lang="en-US" altLang="zh-SG" sz="3200" dirty="0"/>
              <a:t>Autoregressive Models: Image Generation</a:t>
            </a:r>
            <a:endParaRPr lang="zh-SG" altLang="en-US" sz="3200" dirty="0"/>
          </a:p>
        </p:txBody>
      </p:sp>
      <p:pic>
        <p:nvPicPr>
          <p:cNvPr id="5" name="图片 4">
            <a:extLst>
              <a:ext uri="{FF2B5EF4-FFF2-40B4-BE49-F238E27FC236}">
                <a16:creationId xmlns:a16="http://schemas.microsoft.com/office/drawing/2014/main" id="{73AC7691-9F4F-8791-DCF1-30D7F00BBE43}"/>
              </a:ext>
            </a:extLst>
          </p:cNvPr>
          <p:cNvPicPr>
            <a:picLocks noChangeAspect="1"/>
          </p:cNvPicPr>
          <p:nvPr/>
        </p:nvPicPr>
        <p:blipFill>
          <a:blip r:embed="rId3"/>
          <a:stretch>
            <a:fillRect/>
          </a:stretch>
        </p:blipFill>
        <p:spPr>
          <a:xfrm>
            <a:off x="2024743" y="2746284"/>
            <a:ext cx="8142514" cy="3752578"/>
          </a:xfrm>
          <a:prstGeom prst="rect">
            <a:avLst/>
          </a:prstGeom>
        </p:spPr>
      </p:pic>
      <p:sp>
        <p:nvSpPr>
          <p:cNvPr id="3" name="内容占位符 2">
            <a:extLst>
              <a:ext uri="{FF2B5EF4-FFF2-40B4-BE49-F238E27FC236}">
                <a16:creationId xmlns:a16="http://schemas.microsoft.com/office/drawing/2014/main" id="{318A83FF-37EF-E6A0-5951-946C8A5EC978}"/>
              </a:ext>
            </a:extLst>
          </p:cNvPr>
          <p:cNvSpPr>
            <a:spLocks noGrp="1"/>
          </p:cNvSpPr>
          <p:nvPr>
            <p:ph idx="1"/>
          </p:nvPr>
        </p:nvSpPr>
        <p:spPr>
          <a:xfrm>
            <a:off x="838200" y="1364343"/>
            <a:ext cx="10515600" cy="1323520"/>
          </a:xfrm>
        </p:spPr>
        <p:txBody>
          <a:bodyPr/>
          <a:lstStyle/>
          <a:p>
            <a:r>
              <a:rPr lang="en-US" altLang="zh-SG" dirty="0">
                <a:sym typeface="Wingdings" panose="05000000000000000000" pitchFamily="2" charset="2"/>
              </a:rPr>
              <a:t>Synthesize an image pixel-by-pixel</a:t>
            </a:r>
            <a:endParaRPr lang="en-US" altLang="zh-SG" dirty="0"/>
          </a:p>
          <a:p>
            <a:pPr lvl="1"/>
            <a:r>
              <a:rPr lang="en-US" altLang="zh-SG" dirty="0"/>
              <a:t>Predict each next pixel from the partial image already completed – from the context of the partial image.</a:t>
            </a:r>
            <a:endParaRPr lang="zh-SG" altLang="en-US" dirty="0"/>
          </a:p>
        </p:txBody>
      </p:sp>
      <p:pic>
        <p:nvPicPr>
          <p:cNvPr id="6" name="图片 6">
            <a:extLst>
              <a:ext uri="{FF2B5EF4-FFF2-40B4-BE49-F238E27FC236}">
                <a16:creationId xmlns:a16="http://schemas.microsoft.com/office/drawing/2014/main" id="{0CD856DF-78EB-37FE-1D86-7334C942D522}"/>
              </a:ext>
            </a:extLst>
          </p:cNvPr>
          <p:cNvPicPr>
            <a:picLocks noChangeAspect="1"/>
          </p:cNvPicPr>
          <p:nvPr/>
        </p:nvPicPr>
        <p:blipFill>
          <a:blip r:embed="rId4"/>
          <a:stretch>
            <a:fillRect/>
          </a:stretch>
        </p:blipFill>
        <p:spPr>
          <a:xfrm>
            <a:off x="2024743" y="2746284"/>
            <a:ext cx="8155393" cy="3752577"/>
          </a:xfrm>
          <a:prstGeom prst="rect">
            <a:avLst/>
          </a:prstGeom>
        </p:spPr>
      </p:pic>
    </p:spTree>
    <p:extLst>
      <p:ext uri="{BB962C8B-B14F-4D97-AF65-F5344CB8AC3E}">
        <p14:creationId xmlns:p14="http://schemas.microsoft.com/office/powerpoint/2010/main" val="25085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CA424-62D9-B7CB-8811-7EE06C7C4CE6}"/>
              </a:ext>
            </a:extLst>
          </p:cNvPr>
          <p:cNvSpPr>
            <a:spLocks noGrp="1"/>
          </p:cNvSpPr>
          <p:nvPr>
            <p:ph type="title"/>
          </p:nvPr>
        </p:nvSpPr>
        <p:spPr>
          <a:xfrm>
            <a:off x="838200" y="633414"/>
            <a:ext cx="10515600" cy="788986"/>
          </a:xfrm>
        </p:spPr>
        <p:txBody>
          <a:bodyPr/>
          <a:lstStyle/>
          <a:p>
            <a:r>
              <a:rPr lang="en-US" altLang="zh-SG" dirty="0"/>
              <a:t>The Gaussian Diffusion Model</a:t>
            </a:r>
            <a:endParaRPr lang="zh-SG" altLang="en-US" dirty="0"/>
          </a:p>
        </p:txBody>
      </p:sp>
      <p:pic>
        <p:nvPicPr>
          <p:cNvPr id="9" name="图片 8">
            <a:extLst>
              <a:ext uri="{FF2B5EF4-FFF2-40B4-BE49-F238E27FC236}">
                <a16:creationId xmlns:a16="http://schemas.microsoft.com/office/drawing/2014/main" id="{7F92BC2E-7D9D-75BE-4D7E-724570124B96}"/>
              </a:ext>
            </a:extLst>
          </p:cNvPr>
          <p:cNvPicPr>
            <a:picLocks noChangeAspect="1"/>
          </p:cNvPicPr>
          <p:nvPr/>
        </p:nvPicPr>
        <p:blipFill>
          <a:blip r:embed="rId3"/>
          <a:stretch>
            <a:fillRect/>
          </a:stretch>
        </p:blipFill>
        <p:spPr>
          <a:xfrm>
            <a:off x="1964304" y="4239995"/>
            <a:ext cx="8244116" cy="2132734"/>
          </a:xfrm>
          <a:prstGeom prst="rect">
            <a:avLst/>
          </a:prstGeom>
        </p:spPr>
      </p:pic>
      <p:pic>
        <p:nvPicPr>
          <p:cNvPr id="7" name="图片 6">
            <a:extLst>
              <a:ext uri="{FF2B5EF4-FFF2-40B4-BE49-F238E27FC236}">
                <a16:creationId xmlns:a16="http://schemas.microsoft.com/office/drawing/2014/main" id="{A05DFBE0-D622-B7E0-E19D-9B02D0027056}"/>
              </a:ext>
            </a:extLst>
          </p:cNvPr>
          <p:cNvPicPr>
            <a:picLocks noChangeAspect="1"/>
          </p:cNvPicPr>
          <p:nvPr/>
        </p:nvPicPr>
        <p:blipFill rotWithShape="1">
          <a:blip r:embed="rId4"/>
          <a:srcRect l="406" r="591"/>
          <a:stretch/>
        </p:blipFill>
        <p:spPr>
          <a:xfrm>
            <a:off x="1973942" y="4239994"/>
            <a:ext cx="8244116" cy="2131740"/>
          </a:xfrm>
          <a:prstGeom prst="rect">
            <a:avLst/>
          </a:prstGeom>
        </p:spPr>
      </p:pic>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1D61120C-8999-6441-6480-CC47132F04EC}"/>
                  </a:ext>
                </a:extLst>
              </p:cNvPr>
              <p:cNvSpPr txBox="1">
                <a:spLocks/>
              </p:cNvSpPr>
              <p:nvPr/>
            </p:nvSpPr>
            <p:spPr>
              <a:xfrm>
                <a:off x="838200" y="1422401"/>
                <a:ext cx="10515600" cy="2910114"/>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5"/>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5"/>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5"/>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5"/>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5"/>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SG" dirty="0"/>
                  <a:t>If the forward and reverse process are modelled with Gaussian: Gaussian diffusion model (as described in previous slides)</a:t>
                </a:r>
              </a:p>
              <a:p>
                <a:pPr lvl="1"/>
                <a:r>
                  <a:rPr lang="en-US" altLang="zh-SG" sz="2400" b="0" dirty="0"/>
                  <a:t>Forward: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rad>
                      <m:radPr>
                        <m:degHide m:val="on"/>
                        <m:ctrlPr>
                          <a:rPr lang="en-US" altLang="zh-SG" sz="2400" b="0" i="1" smtClean="0">
                            <a:latin typeface="Cambria Math" panose="02040503050406030204" pitchFamily="18" charset="0"/>
                          </a:rPr>
                        </m:ctrlPr>
                      </m:radPr>
                      <m:deg/>
                      <m:e>
                        <m:r>
                          <a:rPr lang="en-US" altLang="zh-SG" sz="2400" b="0" i="1" smtClean="0">
                            <a:latin typeface="Cambria Math" panose="02040503050406030204" pitchFamily="18" charset="0"/>
                          </a:rPr>
                          <m:t>(1−</m:t>
                        </m:r>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𝛽</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e>
                    </m:rad>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𝑡</m:t>
                        </m:r>
                        <m:r>
                          <a:rPr lang="en-US" altLang="zh-SG" sz="2400" b="0" i="1" smtClean="0">
                            <a:latin typeface="Cambria Math" panose="02040503050406030204" pitchFamily="18" charset="0"/>
                          </a:rPr>
                          <m:t>−1</m:t>
                        </m:r>
                      </m:sub>
                    </m:sSub>
                    <m:r>
                      <a:rPr lang="en-US" altLang="zh-SG" sz="2400" b="0" i="1" smtClean="0">
                        <a:latin typeface="Cambria Math" panose="02040503050406030204" pitchFamily="18" charset="0"/>
                      </a:rPr>
                      <m:t>+</m:t>
                    </m:r>
                    <m:rad>
                      <m:radPr>
                        <m:degHide m:val="on"/>
                        <m:ctrlPr>
                          <a:rPr lang="en-US" altLang="zh-SG" sz="2400" b="0" i="1" smtClean="0">
                            <a:latin typeface="Cambria Math" panose="02040503050406030204" pitchFamily="18" charset="0"/>
                          </a:rPr>
                        </m:ctrlPr>
                      </m:radPr>
                      <m:deg/>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𝛽</m:t>
                            </m:r>
                          </m:e>
                          <m:sub>
                            <m:r>
                              <a:rPr lang="en-US" altLang="zh-SG" sz="2400" b="0" i="1" smtClean="0">
                                <a:latin typeface="Cambria Math" panose="02040503050406030204" pitchFamily="18" charset="0"/>
                              </a:rPr>
                              <m:t>𝑡</m:t>
                            </m:r>
                          </m:sub>
                        </m:sSub>
                      </m:e>
                    </m:rad>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𝜖</m:t>
                        </m:r>
                      </m:e>
                      <m:sub>
                        <m:r>
                          <a:rPr lang="en-US" altLang="zh-SG" sz="2400" b="0" i="1" smtClean="0">
                            <a:latin typeface="Cambria Math" panose="02040503050406030204" pitchFamily="18" charset="0"/>
                          </a:rPr>
                          <m:t>𝑡</m:t>
                        </m:r>
                      </m:sub>
                    </m:sSub>
                  </m:oMath>
                </a14:m>
                <a:r>
                  <a:rPr lang="en-US" altLang="zh-SG" sz="2400" dirty="0"/>
                  <a:t>,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𝜖</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𝒩</m:t>
                    </m:r>
                    <m:r>
                      <a:rPr lang="en-US" altLang="zh-SG" sz="2400" b="0" i="1" smtClean="0">
                        <a:latin typeface="Cambria Math" panose="02040503050406030204" pitchFamily="18" charset="0"/>
                      </a:rPr>
                      <m:t>(0, </m:t>
                    </m:r>
                    <m:r>
                      <a:rPr lang="en-US" altLang="zh-SG" sz="2400" b="1" i="0" smtClean="0">
                        <a:latin typeface="Cambria Math" panose="02040503050406030204" pitchFamily="18" charset="0"/>
                      </a:rPr>
                      <m:t>𝐈</m:t>
                    </m:r>
                    <m:r>
                      <a:rPr lang="en-US" altLang="zh-SG" sz="2400" b="0" i="1" smtClean="0">
                        <a:latin typeface="Cambria Math" panose="02040503050406030204" pitchFamily="18" charset="0"/>
                      </a:rPr>
                      <m:t>)</m:t>
                    </m:r>
                  </m:oMath>
                </a14:m>
                <a:r>
                  <a:rPr lang="en-US" altLang="zh-SG" sz="2400" dirty="0"/>
                  <a:t>. </a:t>
                </a:r>
              </a:p>
              <a:p>
                <a:pPr lvl="1"/>
                <a14:m>
                  <m:oMath xmlns:m="http://schemas.openxmlformats.org/officeDocument/2006/math">
                    <m:r>
                      <a:rPr lang="en-US" altLang="zh-SG" i="1">
                        <a:latin typeface="Cambria Math" panose="02040503050406030204" pitchFamily="18" charset="0"/>
                      </a:rPr>
                      <m:t>𝑞</m:t>
                    </m:r>
                    <m:d>
                      <m:dPr>
                        <m:ctrlPr>
                          <a:rPr lang="en-US" altLang="zh-SG" i="1">
                            <a:latin typeface="Cambria Math" panose="02040503050406030204" pitchFamily="18" charset="0"/>
                          </a:rPr>
                        </m:ctrlPr>
                      </m:dPr>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sub>
                        </m:sSub>
                      </m:e>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r>
                              <a:rPr lang="en-US" altLang="zh-SG" i="1">
                                <a:latin typeface="Cambria Math" panose="02040503050406030204" pitchFamily="18" charset="0"/>
                              </a:rPr>
                              <m:t>−1</m:t>
                            </m:r>
                          </m:sub>
                        </m:sSub>
                      </m:e>
                    </m:d>
                    <m:r>
                      <a:rPr lang="en-US" altLang="zh-SG" i="1">
                        <a:latin typeface="Cambria Math" panose="02040503050406030204" pitchFamily="18" charset="0"/>
                      </a:rPr>
                      <m:t>=</m:t>
                    </m:r>
                    <m:r>
                      <a:rPr lang="en-US" altLang="zh-SG" b="0" i="1" smtClean="0">
                        <a:latin typeface="Cambria Math" panose="02040503050406030204" pitchFamily="18" charset="0"/>
                      </a:rPr>
                      <m:t>𝒩</m:t>
                    </m:r>
                    <m:d>
                      <m:dPr>
                        <m:ctrlPr>
                          <a:rPr lang="en-US" altLang="zh-SG" i="1">
                            <a:latin typeface="Cambria Math" panose="02040503050406030204" pitchFamily="18" charset="0"/>
                          </a:rPr>
                        </m:ctrlPr>
                      </m:dPr>
                      <m:e>
                        <m:rad>
                          <m:radPr>
                            <m:degHide m:val="on"/>
                            <m:ctrlPr>
                              <a:rPr lang="en-US" altLang="zh-SG" i="1">
                                <a:latin typeface="Cambria Math" panose="02040503050406030204" pitchFamily="18" charset="0"/>
                              </a:rPr>
                            </m:ctrlPr>
                          </m:radPr>
                          <m:deg/>
                          <m:e>
                            <m:d>
                              <m:dPr>
                                <m:ctrlPr>
                                  <a:rPr lang="en-US" altLang="zh-SG" i="1">
                                    <a:latin typeface="Cambria Math" panose="02040503050406030204" pitchFamily="18" charset="0"/>
                                  </a:rPr>
                                </m:ctrlPr>
                              </m:dPr>
                              <m:e>
                                <m:r>
                                  <a:rPr lang="en-US" altLang="zh-SG" i="1">
                                    <a:latin typeface="Cambria Math" panose="02040503050406030204" pitchFamily="18" charset="0"/>
                                  </a:rPr>
                                  <m:t>1−</m:t>
                                </m:r>
                                <m:sSub>
                                  <m:sSubPr>
                                    <m:ctrlPr>
                                      <a:rPr lang="en-US" altLang="zh-SG" i="1">
                                        <a:latin typeface="Cambria Math" panose="02040503050406030204" pitchFamily="18" charset="0"/>
                                      </a:rPr>
                                    </m:ctrlPr>
                                  </m:sSubPr>
                                  <m:e>
                                    <m:r>
                                      <a:rPr lang="en-US" altLang="zh-SG" i="1">
                                        <a:latin typeface="Cambria Math" panose="02040503050406030204" pitchFamily="18" charset="0"/>
                                      </a:rPr>
                                      <m:t>𝛽</m:t>
                                    </m:r>
                                  </m:e>
                                  <m:sub>
                                    <m:r>
                                      <a:rPr lang="en-US" altLang="zh-SG" i="1">
                                        <a:latin typeface="Cambria Math" panose="02040503050406030204" pitchFamily="18" charset="0"/>
                                      </a:rPr>
                                      <m:t>𝑡</m:t>
                                    </m:r>
                                  </m:sub>
                                </m:sSub>
                              </m:e>
                            </m:d>
                          </m:e>
                        </m:rad>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r>
                              <a:rPr lang="en-US" altLang="zh-SG" i="1">
                                <a:latin typeface="Cambria Math" panose="02040503050406030204" pitchFamily="18" charset="0"/>
                              </a:rPr>
                              <m:t>−1</m:t>
                            </m:r>
                          </m:sub>
                        </m:sSub>
                        <m:r>
                          <a:rPr lang="en-US" altLang="zh-SG" i="1">
                            <a:latin typeface="Cambria Math" panose="02040503050406030204" pitchFamily="18" charset="0"/>
                          </a:rPr>
                          <m:t>,</m:t>
                        </m:r>
                        <m:sSub>
                          <m:sSubPr>
                            <m:ctrlPr>
                              <a:rPr lang="en-US" altLang="zh-SG" i="1">
                                <a:latin typeface="Cambria Math" panose="02040503050406030204" pitchFamily="18" charset="0"/>
                              </a:rPr>
                            </m:ctrlPr>
                          </m:sSubPr>
                          <m:e>
                            <m:r>
                              <a:rPr lang="en-US" altLang="zh-SG" i="1">
                                <a:latin typeface="Cambria Math" panose="02040503050406030204" pitchFamily="18" charset="0"/>
                              </a:rPr>
                              <m:t>𝛽</m:t>
                            </m:r>
                          </m:e>
                          <m:sub>
                            <m:r>
                              <a:rPr lang="en-US" altLang="zh-SG" i="1">
                                <a:latin typeface="Cambria Math" panose="02040503050406030204" pitchFamily="18" charset="0"/>
                              </a:rPr>
                              <m:t>𝑡</m:t>
                            </m:r>
                          </m:sub>
                        </m:sSub>
                        <m:r>
                          <a:rPr lang="en-US" altLang="zh-SG" b="1">
                            <a:latin typeface="Cambria Math" panose="02040503050406030204" pitchFamily="18" charset="0"/>
                          </a:rPr>
                          <m:t>𝐈</m:t>
                        </m:r>
                      </m:e>
                    </m:d>
                  </m:oMath>
                </a14:m>
                <a:endParaRPr lang="en-US" altLang="zh-SG" sz="2400" dirty="0"/>
              </a:p>
              <a:p>
                <a:pPr lvl="1"/>
                <a:r>
                  <a:rPr lang="en-US" altLang="zh-SG" b="0" dirty="0"/>
                  <a:t>Backward: </a:t>
                </a:r>
                <a14:m>
                  <m:oMath xmlns:m="http://schemas.openxmlformats.org/officeDocument/2006/math">
                    <m:r>
                      <a:rPr lang="en-US" altLang="zh-SG" sz="2400" b="0" i="1" dirty="0" smtClean="0">
                        <a:latin typeface="Cambria Math" panose="02040503050406030204" pitchFamily="18" charset="0"/>
                      </a:rPr>
                      <m:t>𝜇</m:t>
                    </m:r>
                    <m:r>
                      <a:rPr lang="en-US" altLang="zh-SG" sz="2400" b="0" i="1" dirty="0" smtClean="0">
                        <a:latin typeface="Cambria Math" panose="02040503050406030204" pitchFamily="18" charset="0"/>
                      </a:rPr>
                      <m:t>=</m:t>
                    </m:r>
                    <m:sSub>
                      <m:sSubPr>
                        <m:ctrlPr>
                          <a:rPr lang="en-US" altLang="zh-SG" sz="2400" b="0" i="1" dirty="0" smtClean="0">
                            <a:latin typeface="Cambria Math" panose="02040503050406030204" pitchFamily="18" charset="0"/>
                          </a:rPr>
                        </m:ctrlPr>
                      </m:sSubPr>
                      <m:e>
                        <m:r>
                          <a:rPr lang="en-US" altLang="zh-SG" sz="2400" b="0" i="1" dirty="0" smtClean="0">
                            <a:latin typeface="Cambria Math" panose="02040503050406030204" pitchFamily="18" charset="0"/>
                          </a:rPr>
                          <m:t>𝑓</m:t>
                        </m:r>
                      </m:e>
                      <m:sub>
                        <m:r>
                          <a:rPr lang="en-US" altLang="zh-SG" sz="2400" b="0" i="1" dirty="0" smtClean="0">
                            <a:latin typeface="Cambria Math" panose="02040503050406030204" pitchFamily="18" charset="0"/>
                          </a:rPr>
                          <m:t>𝜃</m:t>
                        </m:r>
                      </m:sub>
                    </m:sSub>
                    <m:d>
                      <m:dPr>
                        <m:ctrlPr>
                          <a:rPr lang="en-US" altLang="zh-SG" sz="2400" b="0" i="1" dirty="0" smtClean="0">
                            <a:latin typeface="Cambria Math" panose="02040503050406030204" pitchFamily="18" charset="0"/>
                          </a:rPr>
                        </m:ctrlPr>
                      </m:dPr>
                      <m:e>
                        <m:sSub>
                          <m:sSubPr>
                            <m:ctrlPr>
                              <a:rPr lang="en-US" altLang="zh-SG" sz="2400" b="0" i="1" dirty="0" smtClean="0">
                                <a:latin typeface="Cambria Math" panose="02040503050406030204" pitchFamily="18" charset="0"/>
                              </a:rPr>
                            </m:ctrlPr>
                          </m:sSubPr>
                          <m:e>
                            <m:r>
                              <a:rPr lang="en-US" altLang="zh-SG" sz="2400" b="0" i="1" dirty="0" smtClean="0">
                                <a:latin typeface="Cambria Math" panose="02040503050406030204" pitchFamily="18" charset="0"/>
                              </a:rPr>
                              <m:t>𝑥</m:t>
                            </m:r>
                          </m:e>
                          <m:sub>
                            <m:r>
                              <a:rPr lang="en-US" altLang="zh-SG" sz="2400" b="0" i="1" dirty="0" smtClean="0">
                                <a:latin typeface="Cambria Math" panose="02040503050406030204" pitchFamily="18" charset="0"/>
                              </a:rPr>
                              <m:t>𝑡</m:t>
                            </m:r>
                          </m:sub>
                        </m:sSub>
                        <m:r>
                          <a:rPr lang="en-US" altLang="zh-SG" sz="2400" b="0" i="1" dirty="0" smtClean="0">
                            <a:latin typeface="Cambria Math" panose="02040503050406030204" pitchFamily="18" charset="0"/>
                          </a:rPr>
                          <m:t>, </m:t>
                        </m:r>
                        <m:r>
                          <a:rPr lang="en-US" altLang="zh-SG" sz="2400" b="0" i="1" dirty="0" smtClean="0">
                            <a:latin typeface="Cambria Math" panose="02040503050406030204" pitchFamily="18" charset="0"/>
                          </a:rPr>
                          <m:t>𝑡</m:t>
                        </m:r>
                      </m:e>
                    </m:d>
                    <m:r>
                      <a:rPr lang="en-US" altLang="zh-SG" sz="2400" b="0" i="1" dirty="0" smtClean="0">
                        <a:latin typeface="Cambria Math" panose="02040503050406030204" pitchFamily="18" charset="0"/>
                      </a:rPr>
                      <m:t>,  </m:t>
                    </m:r>
                    <m:sSub>
                      <m:sSubPr>
                        <m:ctrlPr>
                          <a:rPr lang="en-US" altLang="zh-SG" sz="2400" b="0" i="1" dirty="0" smtClean="0">
                            <a:latin typeface="Cambria Math" panose="02040503050406030204" pitchFamily="18" charset="0"/>
                          </a:rPr>
                        </m:ctrlPr>
                      </m:sSubPr>
                      <m:e>
                        <m:r>
                          <a:rPr lang="en-US" altLang="zh-SG" sz="2400" b="0" i="1" dirty="0" smtClean="0">
                            <a:latin typeface="Cambria Math" panose="02040503050406030204" pitchFamily="18" charset="0"/>
                          </a:rPr>
                          <m:t>𝑥</m:t>
                        </m:r>
                      </m:e>
                      <m:sub>
                        <m:r>
                          <a:rPr lang="en-US" altLang="zh-SG" sz="2400" b="0" i="1" dirty="0" smtClean="0">
                            <a:latin typeface="Cambria Math" panose="02040503050406030204" pitchFamily="18" charset="0"/>
                          </a:rPr>
                          <m:t>𝑡</m:t>
                        </m:r>
                        <m:r>
                          <a:rPr lang="en-US" altLang="zh-SG" sz="2400" b="0" i="1" dirty="0" smtClean="0">
                            <a:latin typeface="Cambria Math" panose="02040503050406030204" pitchFamily="18" charset="0"/>
                          </a:rPr>
                          <m:t>−1</m:t>
                        </m:r>
                      </m:sub>
                    </m:sSub>
                    <m:r>
                      <a:rPr lang="en-US" altLang="zh-SG" sz="2400" b="0" i="1" dirty="0" smtClean="0">
                        <a:latin typeface="Cambria Math" panose="02040503050406030204" pitchFamily="18" charset="0"/>
                      </a:rPr>
                      <m:t>~</m:t>
                    </m:r>
                    <m:r>
                      <a:rPr lang="en-US" altLang="zh-SG" sz="2400" b="0" i="1" dirty="0" smtClean="0">
                        <a:latin typeface="Cambria Math" panose="02040503050406030204" pitchFamily="18" charset="0"/>
                      </a:rPr>
                      <m:t>𝒩</m:t>
                    </m:r>
                    <m:r>
                      <a:rPr lang="en-US" altLang="zh-SG" sz="2400" b="0" i="1" dirty="0" smtClean="0">
                        <a:latin typeface="Cambria Math" panose="02040503050406030204" pitchFamily="18" charset="0"/>
                      </a:rPr>
                      <m:t>(</m:t>
                    </m:r>
                    <m:r>
                      <a:rPr lang="en-US" altLang="zh-SG" sz="2400" b="0" i="1" dirty="0" smtClean="0">
                        <a:latin typeface="Cambria Math" panose="02040503050406030204" pitchFamily="18" charset="0"/>
                      </a:rPr>
                      <m:t>𝜇</m:t>
                    </m:r>
                    <m:r>
                      <a:rPr lang="en-US" altLang="zh-SG" sz="2400" b="0" i="1" dirty="0" smtClean="0">
                        <a:latin typeface="Cambria Math" panose="02040503050406030204" pitchFamily="18" charset="0"/>
                      </a:rPr>
                      <m:t>,</m:t>
                    </m:r>
                    <m:sSup>
                      <m:sSupPr>
                        <m:ctrlPr>
                          <a:rPr lang="en-US" altLang="zh-SG" sz="2400" b="0" i="1" dirty="0" smtClean="0">
                            <a:latin typeface="Cambria Math" panose="02040503050406030204" pitchFamily="18" charset="0"/>
                          </a:rPr>
                        </m:ctrlPr>
                      </m:sSupPr>
                      <m:e>
                        <m:r>
                          <a:rPr lang="en-US" altLang="zh-SG" sz="2400" b="0" i="1" dirty="0" smtClean="0">
                            <a:latin typeface="Cambria Math" panose="02040503050406030204" pitchFamily="18" charset="0"/>
                          </a:rPr>
                          <m:t>𝜎</m:t>
                        </m:r>
                      </m:e>
                      <m:sup>
                        <m:r>
                          <a:rPr lang="en-US" altLang="zh-SG" sz="2400" b="0" i="1" dirty="0" smtClean="0">
                            <a:latin typeface="Cambria Math" panose="02040503050406030204" pitchFamily="18" charset="0"/>
                          </a:rPr>
                          <m:t>2</m:t>
                        </m:r>
                      </m:sup>
                    </m:sSup>
                    <m:r>
                      <a:rPr lang="en-US" altLang="zh-SG" sz="2400" b="0" i="1" dirty="0" smtClean="0">
                        <a:latin typeface="Cambria Math" panose="02040503050406030204" pitchFamily="18" charset="0"/>
                      </a:rPr>
                      <m:t>)</m:t>
                    </m:r>
                  </m:oMath>
                </a14:m>
                <a:endParaRPr lang="en-US" altLang="zh-SG" dirty="0"/>
              </a:p>
              <a:p>
                <a:pPr lvl="1"/>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d>
                      <m:dPr>
                        <m:ctrlPr>
                          <a:rPr lang="en-US" altLang="zh-SG" i="1">
                            <a:latin typeface="Cambria Math" panose="02040503050406030204" pitchFamily="18" charset="0"/>
                          </a:rPr>
                        </m:ctrlPr>
                      </m:dPr>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r>
                              <a:rPr lang="en-US" altLang="zh-SG" b="0" i="1" smtClean="0">
                                <a:latin typeface="Cambria Math" panose="02040503050406030204" pitchFamily="18" charset="0"/>
                              </a:rPr>
                              <m:t>−1</m:t>
                            </m:r>
                          </m:sub>
                        </m:sSub>
                      </m:e>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sub>
                        </m:sSub>
                      </m:e>
                    </m:d>
                    <m:r>
                      <a:rPr lang="en-US" altLang="zh-SG" i="1">
                        <a:latin typeface="Cambria Math" panose="02040503050406030204" pitchFamily="18" charset="0"/>
                      </a:rPr>
                      <m:t>=</m:t>
                    </m:r>
                    <m:r>
                      <a:rPr lang="en-US" altLang="zh-SG" b="0" i="1" smtClean="0">
                        <a:latin typeface="Cambria Math" panose="02040503050406030204" pitchFamily="18" charset="0"/>
                      </a:rPr>
                      <m:t>𝒩</m:t>
                    </m:r>
                    <m:d>
                      <m:dPr>
                        <m:ctrlPr>
                          <a:rPr lang="en-US" altLang="zh-SG" i="1">
                            <a:latin typeface="Cambria Math" panose="02040503050406030204" pitchFamily="18" charset="0"/>
                          </a:rPr>
                        </m:ctrlPr>
                      </m:dPr>
                      <m:e>
                        <m:sSub>
                          <m:sSubPr>
                            <m:ctrlPr>
                              <a:rPr lang="en-US" altLang="zh-SG" i="1" dirty="0">
                                <a:latin typeface="Cambria Math" panose="02040503050406030204" pitchFamily="18" charset="0"/>
                              </a:rPr>
                            </m:ctrlPr>
                          </m:sSubPr>
                          <m:e>
                            <m:r>
                              <a:rPr lang="en-US" altLang="zh-SG" i="1" dirty="0">
                                <a:latin typeface="Cambria Math" panose="02040503050406030204" pitchFamily="18" charset="0"/>
                              </a:rPr>
                              <m:t>𝑓</m:t>
                            </m:r>
                          </m:e>
                          <m:sub>
                            <m:r>
                              <a:rPr lang="en-US" altLang="zh-SG" i="1" dirty="0">
                                <a:latin typeface="Cambria Math" panose="02040503050406030204" pitchFamily="18" charset="0"/>
                              </a:rPr>
                              <m:t>𝜃</m:t>
                            </m:r>
                          </m:sub>
                        </m:sSub>
                        <m:d>
                          <m:dPr>
                            <m:ctrlPr>
                              <a:rPr lang="en-US" altLang="zh-SG" i="1" dirty="0">
                                <a:latin typeface="Cambria Math" panose="02040503050406030204" pitchFamily="18" charset="0"/>
                              </a:rPr>
                            </m:ctrlPr>
                          </m:dPr>
                          <m:e>
                            <m:sSub>
                              <m:sSubPr>
                                <m:ctrlPr>
                                  <a:rPr lang="en-US" altLang="zh-SG" i="1" dirty="0">
                                    <a:latin typeface="Cambria Math" panose="02040503050406030204" pitchFamily="18" charset="0"/>
                                  </a:rPr>
                                </m:ctrlPr>
                              </m:sSubPr>
                              <m:e>
                                <m:r>
                                  <a:rPr lang="en-US" altLang="zh-SG" i="1" dirty="0">
                                    <a:latin typeface="Cambria Math" panose="02040503050406030204" pitchFamily="18" charset="0"/>
                                  </a:rPr>
                                  <m:t>𝑥</m:t>
                                </m:r>
                              </m:e>
                              <m:sub>
                                <m:r>
                                  <a:rPr lang="en-US" altLang="zh-SG" i="1" dirty="0">
                                    <a:latin typeface="Cambria Math" panose="02040503050406030204" pitchFamily="18" charset="0"/>
                                  </a:rPr>
                                  <m:t>𝑡</m:t>
                                </m:r>
                              </m:sub>
                            </m:sSub>
                            <m:r>
                              <a:rPr lang="en-US" altLang="zh-SG" i="1" dirty="0">
                                <a:latin typeface="Cambria Math" panose="02040503050406030204" pitchFamily="18" charset="0"/>
                              </a:rPr>
                              <m:t>, </m:t>
                            </m:r>
                            <m:r>
                              <a:rPr lang="en-US" altLang="zh-SG" i="1" dirty="0">
                                <a:latin typeface="Cambria Math" panose="02040503050406030204" pitchFamily="18" charset="0"/>
                              </a:rPr>
                              <m:t>𝑡</m:t>
                            </m:r>
                          </m:e>
                        </m:d>
                        <m:r>
                          <a:rPr lang="en-US" altLang="zh-SG" i="1">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𝜎</m:t>
                            </m:r>
                          </m:e>
                          <m:sup>
                            <m:r>
                              <a:rPr lang="en-US" altLang="zh-SG" b="0" i="1" smtClean="0">
                                <a:latin typeface="Cambria Math" panose="02040503050406030204" pitchFamily="18" charset="0"/>
                              </a:rPr>
                              <m:t>2</m:t>
                            </m:r>
                          </m:sup>
                        </m:sSup>
                      </m:e>
                    </m:d>
                  </m:oMath>
                </a14:m>
                <a:endParaRPr lang="zh-SG" altLang="en-US" dirty="0"/>
              </a:p>
            </p:txBody>
          </p:sp>
        </mc:Choice>
        <mc:Fallback xmlns="">
          <p:sp>
            <p:nvSpPr>
              <p:cNvPr id="10" name="内容占位符 2">
                <a:extLst>
                  <a:ext uri="{FF2B5EF4-FFF2-40B4-BE49-F238E27FC236}">
                    <a16:creationId xmlns:a16="http://schemas.microsoft.com/office/drawing/2014/main" id="{1D61120C-8999-6441-6480-CC47132F04EC}"/>
                  </a:ext>
                </a:extLst>
              </p:cNvPr>
              <p:cNvSpPr txBox="1">
                <a:spLocks noRot="1" noChangeAspect="1" noMove="1" noResize="1" noEditPoints="1" noAdjustHandles="1" noChangeArrowheads="1" noChangeShapeType="1" noTextEdit="1"/>
              </p:cNvSpPr>
              <p:nvPr/>
            </p:nvSpPr>
            <p:spPr>
              <a:xfrm>
                <a:off x="838200" y="1422401"/>
                <a:ext cx="10515600" cy="2910114"/>
              </a:xfrm>
              <a:prstGeom prst="rect">
                <a:avLst/>
              </a:prstGeom>
              <a:blipFill>
                <a:blip r:embed="rId6"/>
                <a:stretch>
                  <a:fillRect t="-1464" b="-1046"/>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281181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C525F-FCB3-5C45-37A5-20E7AA3F55B8}"/>
              </a:ext>
            </a:extLst>
          </p:cNvPr>
          <p:cNvSpPr>
            <a:spLocks noGrp="1"/>
          </p:cNvSpPr>
          <p:nvPr>
            <p:ph type="title"/>
          </p:nvPr>
        </p:nvSpPr>
        <p:spPr/>
        <p:txBody>
          <a:bodyPr/>
          <a:lstStyle/>
          <a:p>
            <a:r>
              <a:rPr lang="en-US" altLang="zh-SG" dirty="0"/>
              <a:t>The </a:t>
            </a:r>
            <a:r>
              <a:rPr lang="en-US" altLang="zh-SG" sz="3600" dirty="0"/>
              <a:t>Generative Adversarial Network (</a:t>
            </a:r>
            <a:r>
              <a:rPr lang="en-US" altLang="zh-SG" dirty="0"/>
              <a:t>GAN)</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BED361-2AFB-708B-93BE-7C27EB77956B}"/>
                  </a:ext>
                </a:extLst>
              </p:cNvPr>
              <p:cNvSpPr>
                <a:spLocks noGrp="1"/>
              </p:cNvSpPr>
              <p:nvPr>
                <p:ph idx="1"/>
              </p:nvPr>
            </p:nvSpPr>
            <p:spPr>
              <a:xfrm>
                <a:off x="838200" y="1543051"/>
                <a:ext cx="10515600" cy="1885949"/>
              </a:xfrm>
            </p:spPr>
            <p:txBody>
              <a:bodyPr/>
              <a:lstStyle/>
              <a:p>
                <a:r>
                  <a:rPr lang="en-US" altLang="zh-SG"/>
                  <a:t>The generator </a:t>
                </a:r>
                <a14:m>
                  <m:oMath xmlns:m="http://schemas.openxmlformats.org/officeDocument/2006/math">
                    <m:r>
                      <a:rPr lang="en-US" altLang="zh-SG" b="0" i="1" smtClean="0">
                        <a:latin typeface="Cambria Math" panose="02040503050406030204" pitchFamily="18" charset="0"/>
                      </a:rPr>
                      <m:t>𝐺</m:t>
                    </m:r>
                    <m:r>
                      <a:rPr lang="en-US" altLang="zh-SG" b="0" i="1" smtClean="0">
                        <a:latin typeface="Cambria Math" panose="02040503050406030204" pitchFamily="18" charset="0"/>
                      </a:rPr>
                      <m:t>:</m:t>
                    </m:r>
                    <m:r>
                      <a:rPr lang="en-US" altLang="zh-SG" b="0" i="1" smtClean="0">
                        <a:latin typeface="Cambria Math" panose="02040503050406030204" pitchFamily="18" charset="0"/>
                      </a:rPr>
                      <m:t>𝒵</m:t>
                    </m:r>
                    <m:r>
                      <a:rPr lang="en-US" altLang="zh-SG" b="0" i="1" smtClean="0">
                        <a:latin typeface="Cambria Math" panose="02040503050406030204" pitchFamily="18" charset="0"/>
                      </a:rPr>
                      <m:t>→</m:t>
                    </m:r>
                    <m:r>
                      <a:rPr lang="en-US" altLang="zh-SG" b="0" i="1" smtClean="0">
                        <a:latin typeface="Cambria Math" panose="02040503050406030204" pitchFamily="18" charset="0"/>
                      </a:rPr>
                      <m:t>𝒳</m:t>
                    </m:r>
                  </m:oMath>
                </a14:m>
                <a:r>
                  <a:rPr lang="zh-SG" altLang="en-US"/>
                  <a:t> </a:t>
                </a:r>
                <a:r>
                  <a:rPr lang="en-US" altLang="zh-SG"/>
                  <a:t>and the discriminator </a:t>
                </a:r>
                <a14:m>
                  <m:oMath xmlns:m="http://schemas.openxmlformats.org/officeDocument/2006/math">
                    <m:r>
                      <a:rPr lang="en-US" altLang="zh-SG" b="0" i="1" smtClean="0">
                        <a:latin typeface="Cambria Math" panose="02040503050406030204" pitchFamily="18" charset="0"/>
                      </a:rPr>
                      <m:t>𝐷</m:t>
                    </m:r>
                    <m:r>
                      <a:rPr lang="en-US" altLang="zh-SG" b="0" i="1" smtClean="0">
                        <a:latin typeface="Cambria Math" panose="02040503050406030204" pitchFamily="18" charset="0"/>
                      </a:rPr>
                      <m:t>:</m:t>
                    </m:r>
                    <m:r>
                      <a:rPr lang="en-US" altLang="zh-SG" b="0" i="1" smtClean="0">
                        <a:latin typeface="Cambria Math" panose="02040503050406030204" pitchFamily="18" charset="0"/>
                      </a:rPr>
                      <m:t>𝒳</m:t>
                    </m:r>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m:rPr>
                            <m:sty m:val="p"/>
                          </m:rPr>
                          <a:rPr lang="en-US" altLang="zh-SG" b="0" i="0" smtClean="0">
                            <a:latin typeface="Cambria Math" panose="02040503050406030204" pitchFamily="18" charset="0"/>
                          </a:rPr>
                          <m:t>Δ</m:t>
                        </m:r>
                      </m:e>
                      <m:sup>
                        <m:r>
                          <a:rPr lang="en-US" altLang="zh-SG" b="0" i="1" smtClean="0">
                            <a:latin typeface="Cambria Math" panose="02040503050406030204" pitchFamily="18" charset="0"/>
                          </a:rPr>
                          <m:t>1</m:t>
                        </m:r>
                      </m:sup>
                    </m:sSup>
                  </m:oMath>
                </a14:m>
                <a:r>
                  <a:rPr lang="en-US" altLang="zh-SG"/>
                  <a:t>:</a:t>
                </a:r>
              </a:p>
              <a:p>
                <a:pPr lvl="1"/>
                <a14:m>
                  <m:oMath xmlns:m="http://schemas.openxmlformats.org/officeDocument/2006/math">
                    <m:r>
                      <a:rPr lang="en-US" altLang="zh-SG" i="1">
                        <a:latin typeface="Cambria Math" panose="02040503050406030204" pitchFamily="18" charset="0"/>
                      </a:rPr>
                      <m:t>𝐺</m:t>
                    </m:r>
                    <m:r>
                      <a:rPr lang="en-US" altLang="zh-SG" i="1">
                        <a:latin typeface="Cambria Math" panose="02040503050406030204" pitchFamily="18" charset="0"/>
                      </a:rPr>
                      <m:t> </m:t>
                    </m:r>
                  </m:oMath>
                </a14:m>
                <a:r>
                  <a:rPr lang="en-US" altLang="zh-SG"/>
                  <a:t>tries to synthesize fake images that fool </a:t>
                </a:r>
                <a14:m>
                  <m:oMath xmlns:m="http://schemas.openxmlformats.org/officeDocument/2006/math">
                    <m:r>
                      <a:rPr lang="en-US" altLang="zh-SG" i="1">
                        <a:latin typeface="Cambria Math" panose="02040503050406030204" pitchFamily="18" charset="0"/>
                      </a:rPr>
                      <m:t>𝐷</m:t>
                    </m:r>
                  </m:oMath>
                </a14:m>
                <a:r>
                  <a:rPr lang="en-US" altLang="zh-SG"/>
                  <a:t>;</a:t>
                </a:r>
              </a:p>
              <a:p>
                <a:pPr lvl="1"/>
                <a14:m>
                  <m:oMath xmlns:m="http://schemas.openxmlformats.org/officeDocument/2006/math">
                    <m:r>
                      <a:rPr lang="en-US" altLang="zh-SG" i="1">
                        <a:latin typeface="Cambria Math" panose="02040503050406030204" pitchFamily="18" charset="0"/>
                      </a:rPr>
                      <m:t>𝐷</m:t>
                    </m:r>
                  </m:oMath>
                </a14:m>
                <a:r>
                  <a:rPr lang="en-US" altLang="zh-SG"/>
                  <a:t> tries to identify the synthetic images (differentiate btw real and fake).</a:t>
                </a:r>
              </a:p>
              <a:p>
                <a:pPr lvl="1"/>
                <a:r>
                  <a:rPr lang="en-US" altLang="zh-SG"/>
                  <a:t>A minmax game (adversarial game) between </a:t>
                </a:r>
                <a14:m>
                  <m:oMath xmlns:m="http://schemas.openxmlformats.org/officeDocument/2006/math">
                    <m:r>
                      <a:rPr lang="en-US" altLang="zh-SG" b="0" i="1" smtClean="0">
                        <a:latin typeface="Cambria Math" panose="02040503050406030204" pitchFamily="18" charset="0"/>
                      </a:rPr>
                      <m:t>𝐺</m:t>
                    </m:r>
                  </m:oMath>
                </a14:m>
                <a:r>
                  <a:rPr lang="zh-SG" altLang="en-US"/>
                  <a:t> </a:t>
                </a:r>
                <a:r>
                  <a:rPr lang="en-US" altLang="zh-SG"/>
                  <a:t>and </a:t>
                </a:r>
                <a14:m>
                  <m:oMath xmlns:m="http://schemas.openxmlformats.org/officeDocument/2006/math">
                    <m:r>
                      <a:rPr lang="en-US" altLang="zh-SG" b="0" i="1" smtClean="0">
                        <a:latin typeface="Cambria Math" panose="02040503050406030204" pitchFamily="18" charset="0"/>
                      </a:rPr>
                      <m:t>𝐷</m:t>
                    </m:r>
                  </m:oMath>
                </a14:m>
                <a:r>
                  <a:rPr lang="en-US" altLang="zh-SG"/>
                  <a:t>.</a:t>
                </a:r>
                <a:endParaRPr lang="zh-SG" altLang="en-US"/>
              </a:p>
            </p:txBody>
          </p:sp>
        </mc:Choice>
        <mc:Fallback xmlns="">
          <p:sp>
            <p:nvSpPr>
              <p:cNvPr id="3" name="内容占位符 2">
                <a:extLst>
                  <a:ext uri="{FF2B5EF4-FFF2-40B4-BE49-F238E27FC236}">
                    <a16:creationId xmlns:a16="http://schemas.microsoft.com/office/drawing/2014/main" id="{3ABED361-2AFB-708B-93BE-7C27EB77956B}"/>
                  </a:ext>
                </a:extLst>
              </p:cNvPr>
              <p:cNvSpPr>
                <a:spLocks noGrp="1" noRot="1" noChangeAspect="1" noMove="1" noResize="1" noEditPoints="1" noAdjustHandles="1" noChangeArrowheads="1" noChangeShapeType="1" noTextEdit="1"/>
              </p:cNvSpPr>
              <p:nvPr>
                <p:ph idx="1"/>
              </p:nvPr>
            </p:nvSpPr>
            <p:spPr>
              <a:xfrm>
                <a:off x="838200" y="1543051"/>
                <a:ext cx="10515600" cy="1885949"/>
              </a:xfrm>
              <a:blipFill>
                <a:blip r:embed="rId2"/>
                <a:stretch>
                  <a:fillRect t="-3226" b="-516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FBC0B6BE-CFA4-09A2-B067-538E7C0D7C49}"/>
              </a:ext>
            </a:extLst>
          </p:cNvPr>
          <p:cNvPicPr>
            <a:picLocks noChangeAspect="1"/>
          </p:cNvPicPr>
          <p:nvPr/>
        </p:nvPicPr>
        <p:blipFill rotWithShape="1">
          <a:blip r:embed="rId3"/>
          <a:srcRect t="21375"/>
          <a:stretch/>
        </p:blipFill>
        <p:spPr>
          <a:xfrm>
            <a:off x="3016101" y="3429000"/>
            <a:ext cx="6159798" cy="3037220"/>
          </a:xfrm>
          <a:prstGeom prst="rect">
            <a:avLst/>
          </a:prstGeom>
        </p:spPr>
      </p:pic>
    </p:spTree>
    <p:extLst>
      <p:ext uri="{BB962C8B-B14F-4D97-AF65-F5344CB8AC3E}">
        <p14:creationId xmlns:p14="http://schemas.microsoft.com/office/powerpoint/2010/main" val="195492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2B2A-62AC-7AF9-C5CA-288D8311C9B1}"/>
              </a:ext>
            </a:extLst>
          </p:cNvPr>
          <p:cNvSpPr>
            <a:spLocks noGrp="1"/>
          </p:cNvSpPr>
          <p:nvPr>
            <p:ph type="title"/>
          </p:nvPr>
        </p:nvSpPr>
        <p:spPr/>
        <p:txBody>
          <a:bodyPr/>
          <a:lstStyle/>
          <a:p>
            <a:r>
              <a:rPr lang="en-SG" sz="3200"/>
              <a:t>Generative Modelling v.s. Representation Learning</a:t>
            </a:r>
          </a:p>
        </p:txBody>
      </p:sp>
      <p:sp>
        <p:nvSpPr>
          <p:cNvPr id="3" name="Content Placeholder 2">
            <a:extLst>
              <a:ext uri="{FF2B5EF4-FFF2-40B4-BE49-F238E27FC236}">
                <a16:creationId xmlns:a16="http://schemas.microsoft.com/office/drawing/2014/main" id="{09D5D643-3103-52F1-819E-13394DD68798}"/>
              </a:ext>
            </a:extLst>
          </p:cNvPr>
          <p:cNvSpPr>
            <a:spLocks noGrp="1"/>
          </p:cNvSpPr>
          <p:nvPr>
            <p:ph idx="1"/>
          </p:nvPr>
        </p:nvSpPr>
        <p:spPr>
          <a:xfrm>
            <a:off x="838200" y="1543051"/>
            <a:ext cx="6338777" cy="4802186"/>
          </a:xfrm>
        </p:spPr>
        <p:txBody>
          <a:bodyPr/>
          <a:lstStyle/>
          <a:p>
            <a:r>
              <a:rPr lang="en-SG"/>
              <a:t>Representation learning: mapping data to abstract representation (for data analysis)</a:t>
            </a:r>
          </a:p>
          <a:p>
            <a:endParaRPr lang="en-SG"/>
          </a:p>
          <a:p>
            <a:r>
              <a:rPr lang="en-SG"/>
              <a:t>Generative modelling: mapping abstract representations to data (for data synthesis)</a:t>
            </a:r>
          </a:p>
        </p:txBody>
      </p:sp>
      <p:pic>
        <p:nvPicPr>
          <p:cNvPr id="5" name="Picture 4">
            <a:extLst>
              <a:ext uri="{FF2B5EF4-FFF2-40B4-BE49-F238E27FC236}">
                <a16:creationId xmlns:a16="http://schemas.microsoft.com/office/drawing/2014/main" id="{0D825098-10CD-7C63-73C2-AF20691A7A7E}"/>
              </a:ext>
            </a:extLst>
          </p:cNvPr>
          <p:cNvPicPr>
            <a:picLocks noChangeAspect="1"/>
          </p:cNvPicPr>
          <p:nvPr/>
        </p:nvPicPr>
        <p:blipFill>
          <a:blip r:embed="rId2"/>
          <a:stretch>
            <a:fillRect/>
          </a:stretch>
        </p:blipFill>
        <p:spPr>
          <a:xfrm>
            <a:off x="7830878" y="1508683"/>
            <a:ext cx="3522922" cy="4870922"/>
          </a:xfrm>
          <a:prstGeom prst="rect">
            <a:avLst/>
          </a:prstGeom>
        </p:spPr>
      </p:pic>
    </p:spTree>
    <p:extLst>
      <p:ext uri="{BB962C8B-B14F-4D97-AF65-F5344CB8AC3E}">
        <p14:creationId xmlns:p14="http://schemas.microsoft.com/office/powerpoint/2010/main" val="419993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4FABC5-BE37-676A-5B51-E8D2B24355E7}"/>
              </a:ext>
            </a:extLst>
          </p:cNvPr>
          <p:cNvSpPr>
            <a:spLocks noGrp="1"/>
          </p:cNvSpPr>
          <p:nvPr>
            <p:ph type="title"/>
          </p:nvPr>
        </p:nvSpPr>
        <p:spPr>
          <a:xfrm>
            <a:off x="831850" y="1076632"/>
            <a:ext cx="11047976" cy="2352367"/>
          </a:xfrm>
        </p:spPr>
        <p:txBody>
          <a:bodyPr anchor="ctr">
            <a:noAutofit/>
          </a:bodyPr>
          <a:lstStyle/>
          <a:p>
            <a:pPr>
              <a:lnSpc>
                <a:spcPct val="100000"/>
              </a:lnSpc>
            </a:pPr>
            <a:r>
              <a:rPr lang="en-US" altLang="zh-SG" sz="4800" dirty="0"/>
              <a:t>The Prior:</a:t>
            </a:r>
            <a:br>
              <a:rPr lang="en-US" altLang="zh-SG" sz="4800" dirty="0"/>
            </a:br>
            <a:r>
              <a:rPr lang="en-US" altLang="zh-SG" sz="4800" dirty="0"/>
              <a:t>Bayesian Inference &amp; </a:t>
            </a:r>
            <a:br>
              <a:rPr lang="en-US" altLang="zh-SG" sz="4800" dirty="0"/>
            </a:br>
            <a:r>
              <a:rPr lang="en-US" altLang="zh-SG" sz="4800" dirty="0"/>
              <a:t>Bayesian Neural Network</a:t>
            </a:r>
            <a:endParaRPr lang="zh-SG" altLang="en-US" sz="4800" dirty="0"/>
          </a:p>
        </p:txBody>
      </p:sp>
      <p:sp>
        <p:nvSpPr>
          <p:cNvPr id="9" name="文本框 8">
            <a:extLst>
              <a:ext uri="{FF2B5EF4-FFF2-40B4-BE49-F238E27FC236}">
                <a16:creationId xmlns:a16="http://schemas.microsoft.com/office/drawing/2014/main" id="{11BE997C-CD5E-A618-9CF4-C07D23B39191}"/>
              </a:ext>
            </a:extLst>
          </p:cNvPr>
          <p:cNvSpPr txBox="1"/>
          <p:nvPr/>
        </p:nvSpPr>
        <p:spPr>
          <a:xfrm>
            <a:off x="831850" y="3682403"/>
            <a:ext cx="10761435" cy="2563539"/>
          </a:xfrm>
          <a:prstGeom prst="rect">
            <a:avLst/>
          </a:prstGeom>
          <a:noFill/>
        </p:spPr>
        <p:txBody>
          <a:bodyPr wrap="square" anchor="ctr">
            <a:noAutofit/>
          </a:bodyPr>
          <a:lstStyle/>
          <a:p>
            <a:pPr marL="720000" indent="-720000">
              <a:spcBef>
                <a:spcPts val="600"/>
              </a:spcBef>
              <a:buFont typeface="Wingdings" panose="05000000000000000000" pitchFamily="2" charset="2"/>
              <a:buChar char="ü"/>
            </a:pPr>
            <a:r>
              <a:rPr kumimoji="0" lang="en-US" altLang="zh-CN" sz="3200" b="1"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Bayesian Inference</a:t>
            </a:r>
          </a:p>
          <a:p>
            <a:pPr marL="720000" indent="-720000">
              <a:spcBef>
                <a:spcPts val="600"/>
              </a:spcBef>
              <a:buFont typeface="Wingdings" panose="05000000000000000000" pitchFamily="2" charset="2"/>
              <a:buChar char="ü"/>
            </a:pPr>
            <a:r>
              <a:rPr lang="en-US" altLang="zh-CN" sz="3200" b="1" dirty="0">
                <a:solidFill>
                  <a:srgbClr val="004282"/>
                </a:solidFill>
                <a:latin typeface="Arial" panose="020B0604020202020204" pitchFamily="34" charset="0"/>
                <a:cs typeface="Arial" panose="020B0604020202020204" pitchFamily="34" charset="0"/>
              </a:rPr>
              <a:t>Source of Model Uncertainty and </a:t>
            </a:r>
            <a:r>
              <a:rPr lang="en-US" altLang="zh-CN" sz="3200" b="1" dirty="0" err="1">
                <a:solidFill>
                  <a:srgbClr val="004282"/>
                </a:solidFill>
                <a:latin typeface="Arial" panose="020B0604020202020204" pitchFamily="34" charset="0"/>
                <a:cs typeface="Arial" panose="020B0604020202020204" pitchFamily="34" charset="0"/>
              </a:rPr>
              <a:t>Ensembling</a:t>
            </a:r>
            <a:endParaRPr lang="en-US" altLang="zh-CN" sz="3200" b="1" dirty="0">
              <a:solidFill>
                <a:srgbClr val="004282"/>
              </a:solidFill>
              <a:latin typeface="Arial" panose="020B0604020202020204" pitchFamily="34" charset="0"/>
              <a:cs typeface="Arial" panose="020B0604020202020204" pitchFamily="34" charset="0"/>
            </a:endParaRPr>
          </a:p>
          <a:p>
            <a:pPr marL="720000" indent="-720000">
              <a:spcBef>
                <a:spcPts val="600"/>
              </a:spcBef>
              <a:buFont typeface="Wingdings" panose="05000000000000000000" pitchFamily="2" charset="2"/>
              <a:buChar char="ü"/>
            </a:pPr>
            <a:r>
              <a:rPr kumimoji="0" lang="en-US" altLang="zh-CN" sz="3200" b="1"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Bayesian Neural </a:t>
            </a:r>
            <a:r>
              <a:rPr kumimoji="0" lang="en-US" altLang="zh-CN" sz="3200" b="1" i="0" u="none" strike="noStrike" kern="1200" cap="none" spc="0" normalizeH="0" baseline="0" noProof="0" dirty="0" err="1">
                <a:ln>
                  <a:noFill/>
                </a:ln>
                <a:solidFill>
                  <a:srgbClr val="004282"/>
                </a:solidFill>
                <a:effectLst/>
                <a:uLnTx/>
                <a:uFillTx/>
                <a:latin typeface="Arial" panose="020B0604020202020204" pitchFamily="34" charset="0"/>
                <a:cs typeface="Arial" panose="020B0604020202020204" pitchFamily="34" charset="0"/>
              </a:rPr>
              <a:t>Netwosk</a:t>
            </a:r>
            <a:endParaRPr kumimoji="0" lang="en-US" altLang="zh-CN" sz="3200" b="1"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2677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4229-6A86-7633-ACBD-C63665C4A889}"/>
              </a:ext>
            </a:extLst>
          </p:cNvPr>
          <p:cNvSpPr>
            <a:spLocks noGrp="1"/>
          </p:cNvSpPr>
          <p:nvPr>
            <p:ph type="title"/>
          </p:nvPr>
        </p:nvSpPr>
        <p:spPr/>
        <p:txBody>
          <a:bodyPr/>
          <a:lstStyle/>
          <a:p>
            <a:r>
              <a:rPr lang="en-SG" sz="3200"/>
              <a:t>How does Generative Modelling Effect Distribution?</a:t>
            </a:r>
          </a:p>
        </p:txBody>
      </p:sp>
      <p:sp>
        <p:nvSpPr>
          <p:cNvPr id="3" name="Content Placeholder 2">
            <a:extLst>
              <a:ext uri="{FF2B5EF4-FFF2-40B4-BE49-F238E27FC236}">
                <a16:creationId xmlns:a16="http://schemas.microsoft.com/office/drawing/2014/main" id="{9D6093C8-B8A8-CFF1-75B8-4DC88990C883}"/>
              </a:ext>
            </a:extLst>
          </p:cNvPr>
          <p:cNvSpPr>
            <a:spLocks noGrp="1"/>
          </p:cNvSpPr>
          <p:nvPr>
            <p:ph idx="1"/>
          </p:nvPr>
        </p:nvSpPr>
        <p:spPr>
          <a:xfrm>
            <a:off x="838200" y="1543051"/>
            <a:ext cx="10515600" cy="1455330"/>
          </a:xfrm>
        </p:spPr>
        <p:txBody>
          <a:bodyPr/>
          <a:lstStyle/>
          <a:p>
            <a:r>
              <a:rPr lang="en-SG" dirty="0"/>
              <a:t>We can view generative models as distribution transformers (not the Transformers):</a:t>
            </a:r>
          </a:p>
          <a:p>
            <a:pPr lvl="1"/>
            <a:r>
              <a:rPr lang="en-SG" dirty="0"/>
              <a:t>Transforming from a latent space to the data distribution space.</a:t>
            </a:r>
          </a:p>
        </p:txBody>
      </p:sp>
      <p:pic>
        <p:nvPicPr>
          <p:cNvPr id="5" name="Picture 4">
            <a:extLst>
              <a:ext uri="{FF2B5EF4-FFF2-40B4-BE49-F238E27FC236}">
                <a16:creationId xmlns:a16="http://schemas.microsoft.com/office/drawing/2014/main" id="{6D1E0F56-0000-9285-FB3B-3654DD4F2466}"/>
              </a:ext>
            </a:extLst>
          </p:cNvPr>
          <p:cNvPicPr>
            <a:picLocks noChangeAspect="1"/>
          </p:cNvPicPr>
          <p:nvPr/>
        </p:nvPicPr>
        <p:blipFill>
          <a:blip r:embed="rId2"/>
          <a:stretch>
            <a:fillRect/>
          </a:stretch>
        </p:blipFill>
        <p:spPr>
          <a:xfrm>
            <a:off x="1867786" y="2998381"/>
            <a:ext cx="8456428" cy="3088604"/>
          </a:xfrm>
          <a:prstGeom prst="rect">
            <a:avLst/>
          </a:prstGeom>
        </p:spPr>
      </p:pic>
    </p:spTree>
    <p:extLst>
      <p:ext uri="{BB962C8B-B14F-4D97-AF65-F5344CB8AC3E}">
        <p14:creationId xmlns:p14="http://schemas.microsoft.com/office/powerpoint/2010/main" val="322396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92AB-422E-ADEE-8532-209C558002F6}"/>
              </a:ext>
            </a:extLst>
          </p:cNvPr>
          <p:cNvSpPr>
            <a:spLocks noGrp="1"/>
          </p:cNvSpPr>
          <p:nvPr>
            <p:ph type="title"/>
          </p:nvPr>
        </p:nvSpPr>
        <p:spPr/>
        <p:txBody>
          <a:bodyPr/>
          <a:lstStyle/>
          <a:p>
            <a:r>
              <a:rPr lang="en-SG"/>
              <a:t>Properties of Generative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6E3D0E-68AB-B4BD-C96F-C1FE99ABF20E}"/>
                  </a:ext>
                </a:extLst>
              </p:cNvPr>
              <p:cNvSpPr>
                <a:spLocks noGrp="1"/>
              </p:cNvSpPr>
              <p:nvPr>
                <p:ph idx="1"/>
              </p:nvPr>
            </p:nvSpPr>
            <p:spPr/>
            <p:txBody>
              <a:bodyPr/>
              <a:lstStyle/>
              <a:p>
                <a:r>
                  <a:rPr lang="en-SG" dirty="0"/>
                  <a:t>How to generate from </a:t>
                </a:r>
                <a14:m>
                  <m:oMath xmlns:m="http://schemas.openxmlformats.org/officeDocument/2006/math">
                    <m:r>
                      <a:rPr lang="en-SG" b="0" i="1" smtClean="0">
                        <a:latin typeface="Cambria Math" panose="02040503050406030204" pitchFamily="18" charset="0"/>
                      </a:rPr>
                      <m:t>𝑧</m:t>
                    </m:r>
                  </m:oMath>
                </a14:m>
                <a:r>
                  <a:rPr lang="en-SG" dirty="0"/>
                  <a:t>?</a:t>
                </a:r>
              </a:p>
              <a:p>
                <a:pPr lvl="1"/>
                <a:r>
                  <a:rPr lang="en-SG" dirty="0"/>
                  <a:t>We assume we know the distribution of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𝑧</m:t>
                        </m:r>
                      </m:sub>
                    </m:sSub>
                  </m:oMath>
                </a14:m>
                <a:r>
                  <a:rPr lang="en-SG" dirty="0"/>
                  <a:t>!</a:t>
                </a:r>
              </a:p>
              <a:p>
                <a:pPr lvl="1"/>
                <a:r>
                  <a:rPr lang="en-SG" dirty="0"/>
                  <a:t>The generated data is measured with the log likelihood function: </a:t>
                </a:r>
                <a14:m>
                  <m:oMath xmlns:m="http://schemas.openxmlformats.org/officeDocument/2006/math">
                    <m:r>
                      <a:rPr lang="en-SG" b="0" i="1" smtClean="0">
                        <a:latin typeface="Cambria Math" panose="02040503050406030204" pitchFamily="18" charset="0"/>
                      </a:rPr>
                      <m:t>𝐿</m:t>
                    </m:r>
                    <m:d>
                      <m:dPr>
                        <m:ctrlPr>
                          <a:rPr lang="en-SG" b="0" i="1" smtClean="0">
                            <a:latin typeface="Cambria Math" panose="02040503050406030204" pitchFamily="18" charset="0"/>
                          </a:rPr>
                        </m:ctrlPr>
                      </m:dPr>
                      <m:e>
                        <m:sSubSup>
                          <m:sSubSupPr>
                            <m:ctrlPr>
                              <a:rPr lang="en-SG" b="0" i="1" smtClean="0">
                                <a:latin typeface="Cambria Math" panose="02040503050406030204" pitchFamily="18" charset="0"/>
                              </a:rPr>
                            </m:ctrlPr>
                          </m:sSubSupPr>
                          <m:e>
                            <m:d>
                              <m:dPr>
                                <m:begChr m:val="{"/>
                                <m:endChr m:val="}"/>
                                <m:ctrlPr>
                                  <a:rPr lang="en-SG" b="0" i="1" smtClean="0">
                                    <a:latin typeface="Cambria Math" panose="02040503050406030204" pitchFamily="18" charset="0"/>
                                  </a:rPr>
                                </m:ctrlPr>
                              </m:dPr>
                              <m:e>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𝑖</m:t>
                                    </m:r>
                                  </m:sup>
                                </m:sSup>
                              </m:e>
                            </m:d>
                          </m:e>
                          <m:sub>
                            <m:r>
                              <a:rPr lang="en-SG" b="0" i="1" smtClean="0">
                                <a:latin typeface="Cambria Math" panose="02040503050406030204" pitchFamily="18" charset="0"/>
                              </a:rPr>
                              <m:t>𝑖</m:t>
                            </m:r>
                            <m:r>
                              <a:rPr lang="en-SG" b="0" i="1" smtClean="0">
                                <a:latin typeface="Cambria Math" panose="02040503050406030204" pitchFamily="18" charset="0"/>
                              </a:rPr>
                              <m:t>=1</m:t>
                            </m:r>
                          </m:sub>
                          <m:sup>
                            <m:r>
                              <a:rPr lang="en-SG" b="0" i="1" smtClean="0">
                                <a:latin typeface="Cambria Math" panose="02040503050406030204" pitchFamily="18" charset="0"/>
                              </a:rPr>
                              <m:t>𝑁</m:t>
                            </m:r>
                          </m:sup>
                        </m:sSubSup>
                        <m:r>
                          <a:rPr lang="en-SG" b="0" i="1" smtClean="0">
                            <a:latin typeface="Cambria Math" panose="02040503050406030204" pitchFamily="18" charset="0"/>
                          </a:rPr>
                          <m:t>, </m:t>
                        </m:r>
                        <m:r>
                          <a:rPr lang="en-SG" b="0" i="1" smtClean="0">
                            <a:latin typeface="Cambria Math" panose="02040503050406030204" pitchFamily="18" charset="0"/>
                          </a:rPr>
                          <m:t>𝜃</m:t>
                        </m:r>
                      </m:e>
                    </m:d>
                    <m:r>
                      <a:rPr lang="en-SG" b="0" i="1" smtClean="0">
                        <a:latin typeface="Cambria Math" panose="02040503050406030204" pitchFamily="18" charset="0"/>
                      </a:rPr>
                      <m:t>=</m:t>
                    </m:r>
                    <m:nary>
                      <m:naryPr>
                        <m:chr m:val="∑"/>
                        <m:ctrlPr>
                          <a:rPr lang="en-SG" b="0" i="1" smtClean="0">
                            <a:latin typeface="Cambria Math" panose="02040503050406030204" pitchFamily="18" charset="0"/>
                          </a:rPr>
                        </m:ctrlPr>
                      </m:naryPr>
                      <m:sub>
                        <m:r>
                          <a:rPr lang="en-SG" b="0" i="1" smtClean="0">
                            <a:latin typeface="Cambria Math" panose="02040503050406030204" pitchFamily="18" charset="0"/>
                          </a:rPr>
                          <m:t>𝑖</m:t>
                        </m:r>
                        <m:r>
                          <a:rPr lang="en-SG" b="0" i="1" smtClean="0">
                            <a:latin typeface="Cambria Math" panose="02040503050406030204" pitchFamily="18" charset="0"/>
                          </a:rPr>
                          <m:t>=1</m:t>
                        </m:r>
                      </m:sub>
                      <m:sup>
                        <m:r>
                          <a:rPr lang="en-SG" b="0" i="1" smtClean="0">
                            <a:latin typeface="Cambria Math" panose="02040503050406030204" pitchFamily="18" charset="0"/>
                          </a:rPr>
                          <m:t>𝑁</m:t>
                        </m:r>
                      </m:sup>
                      <m:e>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log</m:t>
                            </m:r>
                          </m:fNa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𝑖</m:t>
                                </m:r>
                              </m:sup>
                            </m:sSup>
                            <m:r>
                              <a:rPr lang="en-SG" b="0" i="1" smtClean="0">
                                <a:latin typeface="Cambria Math" panose="02040503050406030204" pitchFamily="18" charset="0"/>
                              </a:rPr>
                              <m:t>)</m:t>
                            </m:r>
                          </m:e>
                        </m:func>
                      </m:e>
                    </m:nary>
                  </m:oMath>
                </a14:m>
                <a:r>
                  <a:rPr lang="en-SG" i="1" dirty="0"/>
                  <a:t>.</a:t>
                </a:r>
              </a:p>
              <a:p>
                <a:pPr lvl="1"/>
                <a:r>
                  <a:rPr lang="en-SG" dirty="0"/>
                  <a:t>One way to express this function is as the marginal likelihood of </a:t>
                </a:r>
                <a14:m>
                  <m:oMath xmlns:m="http://schemas.openxmlformats.org/officeDocument/2006/math">
                    <m:r>
                      <a:rPr lang="en-SG" b="0" i="1" smtClean="0">
                        <a:latin typeface="Cambria Math" panose="02040503050406030204" pitchFamily="18" charset="0"/>
                      </a:rPr>
                      <m:t>𝑥</m:t>
                    </m:r>
                  </m:oMath>
                </a14:m>
                <a:r>
                  <a:rPr lang="en-SG" dirty="0"/>
                  <a:t>, marginalizing over all unobserved latent variables </a:t>
                </a:r>
                <a14:m>
                  <m:oMath xmlns:m="http://schemas.openxmlformats.org/officeDocument/2006/math">
                    <m:r>
                      <a:rPr lang="en-SG" b="0" i="1" smtClean="0">
                        <a:latin typeface="Cambria Math" panose="02040503050406030204" pitchFamily="18" charset="0"/>
                      </a:rPr>
                      <m:t>𝑧</m:t>
                    </m:r>
                  </m:oMath>
                </a14:m>
                <a:r>
                  <a:rPr lang="en-SG" dirty="0"/>
                  <a:t>:</a:t>
                </a:r>
              </a:p>
              <a:p>
                <a:pPr lvl="1"/>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𝑥</m:t>
                        </m:r>
                      </m:e>
                    </m:d>
                    <m:r>
                      <a:rPr lang="en-SG" b="0" i="1" smtClean="0">
                        <a:latin typeface="Cambria Math" panose="02040503050406030204" pitchFamily="18" charset="0"/>
                      </a:rPr>
                      <m:t>=</m:t>
                    </m:r>
                    <m:nary>
                      <m:naryPr>
                        <m:supHide m:val="on"/>
                        <m:ctrlPr>
                          <a:rPr lang="en-SG" b="0" i="1" smtClean="0">
                            <a:latin typeface="Cambria Math" panose="02040503050406030204" pitchFamily="18" charset="0"/>
                          </a:rPr>
                        </m:ctrlPr>
                      </m:naryPr>
                      <m:sub>
                        <m:r>
                          <a:rPr lang="en-SG" b="0" i="1" smtClean="0">
                            <a:latin typeface="Cambria Math" panose="02040503050406030204" pitchFamily="18" charset="0"/>
                          </a:rPr>
                          <m:t>𝑧</m:t>
                        </m:r>
                      </m:sub>
                      <m:sup/>
                      <m:e>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𝑥</m:t>
                            </m:r>
                          </m:e>
                          <m:e>
                            <m:r>
                              <a:rPr lang="en-SG" b="0" i="1" smtClean="0">
                                <a:latin typeface="Cambria Math" panose="02040503050406030204" pitchFamily="18" charset="0"/>
                              </a:rPr>
                              <m:t>𝑧</m:t>
                            </m:r>
                          </m:e>
                        </m:d>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𝑧</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𝑧</m:t>
                            </m:r>
                          </m:e>
                        </m:d>
                        <m:r>
                          <a:rPr lang="en-SG" b="0" i="1" smtClean="0">
                            <a:latin typeface="Cambria Math" panose="02040503050406030204" pitchFamily="18" charset="0"/>
                          </a:rPr>
                          <m:t>𝑑𝑧</m:t>
                        </m:r>
                      </m:e>
                    </m:nary>
                  </m:oMath>
                </a14:m>
                <a:r>
                  <a:rPr lang="en-SG" dirty="0"/>
                  <a:t> – reduce to learning the conditional distribution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r>
                      <a:rPr lang="en-SG" b="0" i="1" smtClean="0">
                        <a:latin typeface="Cambria Math" panose="02040503050406030204" pitchFamily="18" charset="0"/>
                      </a:rPr>
                      <m:t>(</m:t>
                    </m:r>
                    <m:r>
                      <a:rPr lang="en-SG" b="0" i="1" smtClean="0">
                        <a:latin typeface="Cambria Math" panose="02040503050406030204" pitchFamily="18" charset="0"/>
                      </a:rPr>
                      <m:t>𝑋</m:t>
                    </m:r>
                    <m:r>
                      <a:rPr lang="en-SG" b="0" i="1" smtClean="0">
                        <a:latin typeface="Cambria Math" panose="02040503050406030204" pitchFamily="18" charset="0"/>
                      </a:rPr>
                      <m:t>|</m:t>
                    </m:r>
                    <m:r>
                      <a:rPr lang="en-SG" b="0" i="1" smtClean="0">
                        <a:latin typeface="Cambria Math" panose="02040503050406030204" pitchFamily="18" charset="0"/>
                      </a:rPr>
                      <m:t>𝑧</m:t>
                    </m:r>
                    <m:r>
                      <a:rPr lang="en-SG" b="0" i="1" smtClean="0">
                        <a:latin typeface="Cambria Math" panose="02040503050406030204" pitchFamily="18" charset="0"/>
                      </a:rPr>
                      <m:t>)</m:t>
                    </m:r>
                  </m:oMath>
                </a14:m>
                <a:r>
                  <a:rPr lang="en-SG" dirty="0"/>
                  <a:t> given we know the distribution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𝑧</m:t>
                        </m:r>
                      </m:sub>
                    </m:sSub>
                    <m:r>
                      <a:rPr lang="en-SG" b="0" i="1" smtClean="0">
                        <a:latin typeface="Cambria Math" panose="02040503050406030204" pitchFamily="18" charset="0"/>
                      </a:rPr>
                      <m:t>(</m:t>
                    </m:r>
                    <m:r>
                      <a:rPr lang="en-SG" b="0" i="1" smtClean="0">
                        <a:latin typeface="Cambria Math" panose="02040503050406030204" pitchFamily="18" charset="0"/>
                      </a:rPr>
                      <m:t>𝑧</m:t>
                    </m:r>
                    <m:r>
                      <a:rPr lang="en-SG" b="0" i="1" smtClean="0">
                        <a:latin typeface="Cambria Math" panose="02040503050406030204" pitchFamily="18" charset="0"/>
                      </a:rPr>
                      <m:t>)</m:t>
                    </m:r>
                  </m:oMath>
                </a14:m>
                <a:r>
                  <a:rPr lang="en-SG" dirty="0"/>
                  <a:t>.</a:t>
                </a:r>
              </a:p>
            </p:txBody>
          </p:sp>
        </mc:Choice>
        <mc:Fallback xmlns="">
          <p:sp>
            <p:nvSpPr>
              <p:cNvPr id="3" name="Content Placeholder 2">
                <a:extLst>
                  <a:ext uri="{FF2B5EF4-FFF2-40B4-BE49-F238E27FC236}">
                    <a16:creationId xmlns:a16="http://schemas.microsoft.com/office/drawing/2014/main" id="{246E3D0E-68AB-B4BD-C96F-C1FE99ABF20E}"/>
                  </a:ext>
                </a:extLst>
              </p:cNvPr>
              <p:cNvSpPr>
                <a:spLocks noGrp="1" noRot="1" noChangeAspect="1" noMove="1" noResize="1" noEditPoints="1" noAdjustHandles="1" noChangeArrowheads="1" noChangeShapeType="1" noTextEdit="1"/>
              </p:cNvSpPr>
              <p:nvPr>
                <p:ph idx="1"/>
              </p:nvPr>
            </p:nvSpPr>
            <p:spPr>
              <a:blipFill>
                <a:blip r:embed="rId2"/>
                <a:stretch>
                  <a:fillRect t="-1269"/>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11472A53-FB70-229A-12EA-554A8FBB0F7D}"/>
              </a:ext>
            </a:extLst>
          </p:cNvPr>
          <p:cNvSpPr/>
          <p:nvPr/>
        </p:nvSpPr>
        <p:spPr>
          <a:xfrm>
            <a:off x="4767943" y="2950029"/>
            <a:ext cx="1001485" cy="478971"/>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000" dirty="0">
              <a:solidFill>
                <a:srgbClr val="00428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8E3C035-66F8-EE44-DF91-547868F22261}"/>
              </a:ext>
            </a:extLst>
          </p:cNvPr>
          <p:cNvSpPr txBox="1"/>
          <p:nvPr/>
        </p:nvSpPr>
        <p:spPr>
          <a:xfrm>
            <a:off x="6564088" y="2950029"/>
            <a:ext cx="2079172" cy="478971"/>
          </a:xfrm>
          <a:prstGeom prst="rect">
            <a:avLst/>
          </a:prstGeom>
          <a:noFill/>
          <a:ln w="19050">
            <a:solidFill>
              <a:schemeClr val="accent2">
                <a:lumMod val="75000"/>
              </a:schemeClr>
            </a:solidFill>
          </a:ln>
        </p:spPr>
        <p:txBody>
          <a:bodyPr wrap="square" rtlCol="0" anchor="ctr" anchorCtr="0">
            <a:noAutofit/>
          </a:bodyPr>
          <a:lstStyle/>
          <a:p>
            <a:pPr algn="l"/>
            <a:r>
              <a:rPr kumimoji="0" lang="en-SG" sz="2800" b="0" i="0" u="none" strike="noStrike" kern="1200" cap="none" spc="0" normalizeH="0" baseline="0" noProof="0">
                <a:ln>
                  <a:noFill/>
                </a:ln>
                <a:solidFill>
                  <a:srgbClr val="004282"/>
                </a:solidFill>
                <a:effectLst/>
                <a:uLnTx/>
                <a:uFillTx/>
                <a:latin typeface="Arial" panose="020B0604020202020204" pitchFamily="34" charset="0"/>
                <a:cs typeface="Arial" panose="020B0604020202020204" pitchFamily="34" charset="0"/>
              </a:rPr>
              <a:t>To compute</a:t>
            </a:r>
            <a:endParaRPr kumimoji="0" lang="en-SG"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4927F243-2D1E-86A6-E8F4-43AE4ABDBEB3}"/>
              </a:ext>
            </a:extLst>
          </p:cNvPr>
          <p:cNvCxnSpPr>
            <a:cxnSpLocks/>
            <a:stCxn id="5" idx="1"/>
            <a:endCxn id="4" idx="3"/>
          </p:cNvCxnSpPr>
          <p:nvPr/>
        </p:nvCxnSpPr>
        <p:spPr>
          <a:xfrm flipH="1">
            <a:off x="5769428" y="3189515"/>
            <a:ext cx="794660" cy="0"/>
          </a:xfrm>
          <a:prstGeom prst="straightConnector1">
            <a:avLst/>
          </a:prstGeom>
          <a:ln w="57150">
            <a:solidFill>
              <a:srgbClr val="00428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78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97E4-C686-B755-5731-655DDD2A1DCF}"/>
              </a:ext>
            </a:extLst>
          </p:cNvPr>
          <p:cNvSpPr>
            <a:spLocks noGrp="1"/>
          </p:cNvSpPr>
          <p:nvPr>
            <p:ph type="title"/>
          </p:nvPr>
        </p:nvSpPr>
        <p:spPr/>
        <p:txBody>
          <a:bodyPr/>
          <a:lstStyle/>
          <a:p>
            <a:r>
              <a:rPr lang="en-SG" sz="3200"/>
              <a:t>Generative Modelling v.s. Representation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810C1-35A8-3691-306A-D4FB286059D7}"/>
                  </a:ext>
                </a:extLst>
              </p:cNvPr>
              <p:cNvSpPr>
                <a:spLocks noGrp="1"/>
              </p:cNvSpPr>
              <p:nvPr>
                <p:ph idx="1"/>
              </p:nvPr>
            </p:nvSpPr>
            <p:spPr>
              <a:xfrm>
                <a:off x="838199" y="1773517"/>
                <a:ext cx="4511749" cy="4571720"/>
              </a:xfrm>
            </p:spPr>
            <p:txBody>
              <a:bodyPr anchor="t"/>
              <a:lstStyle/>
              <a:p>
                <a:r>
                  <a:rPr lang="en-SG" sz="2400"/>
                  <a:t>Compare / connect generative modelling and representation learning from the distribution perspectives:</a:t>
                </a:r>
              </a:p>
              <a:p>
                <a:r>
                  <a:rPr lang="en-SG" sz="2400"/>
                  <a:t>Define the “latent space” as a “representation space”.</a:t>
                </a:r>
              </a:p>
              <a:p>
                <a14:m>
                  <m:oMath xmlns:m="http://schemas.openxmlformats.org/officeDocument/2006/math">
                    <m:r>
                      <a:rPr lang="en-SG" sz="2400" b="0" i="1" smtClean="0">
                        <a:latin typeface="Cambria Math" panose="02040503050406030204" pitchFamily="18" charset="0"/>
                      </a:rPr>
                      <m:t>𝑥</m:t>
                    </m:r>
                    <m:r>
                      <a:rPr lang="en-SG" sz="2400" b="0" i="1" smtClean="0">
                        <a:latin typeface="Cambria Math" panose="02040503050406030204" pitchFamily="18" charset="0"/>
                      </a:rPr>
                      <m:t>~</m:t>
                    </m:r>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𝑝</m:t>
                        </m:r>
                      </m:e>
                      <m:sub>
                        <m:r>
                          <a:rPr lang="en-SG" sz="2400" b="0" i="1" smtClean="0">
                            <a:latin typeface="Cambria Math" panose="02040503050406030204" pitchFamily="18" charset="0"/>
                          </a:rPr>
                          <m:t>𝑑𝑎𝑡𝑎</m:t>
                        </m:r>
                      </m:sub>
                    </m:sSub>
                    <m:r>
                      <a:rPr lang="en-SG" sz="2400" b="0" i="1" smtClean="0">
                        <a:latin typeface="Cambria Math" panose="02040503050406030204" pitchFamily="18" charset="0"/>
                      </a:rPr>
                      <m:t>,  </m:t>
                    </m:r>
                    <m:r>
                      <a:rPr lang="en-SG" sz="2400" b="0" i="1" smtClean="0">
                        <a:latin typeface="Cambria Math" panose="02040503050406030204" pitchFamily="18" charset="0"/>
                      </a:rPr>
                      <m:t>𝑧</m:t>
                    </m:r>
                    <m:r>
                      <a:rPr lang="en-SG" sz="2400" b="0" i="1" smtClean="0">
                        <a:latin typeface="Cambria Math" panose="02040503050406030204" pitchFamily="18" charset="0"/>
                      </a:rPr>
                      <m:t>=</m:t>
                    </m:r>
                    <m:r>
                      <a:rPr lang="en-SG" sz="2400" b="0" i="1" smtClean="0">
                        <a:latin typeface="Cambria Math" panose="02040503050406030204" pitchFamily="18" charset="0"/>
                      </a:rPr>
                      <m:t>𝑓</m:t>
                    </m:r>
                    <m:r>
                      <a:rPr lang="en-SG" sz="2400" b="0" i="1" smtClean="0">
                        <a:latin typeface="Cambria Math" panose="02040503050406030204" pitchFamily="18" charset="0"/>
                      </a:rPr>
                      <m:t>(</m:t>
                    </m:r>
                    <m:r>
                      <a:rPr lang="en-SG" sz="2400" b="0" i="1" smtClean="0">
                        <a:latin typeface="Cambria Math" panose="02040503050406030204" pitchFamily="18" charset="0"/>
                      </a:rPr>
                      <m:t>𝑥</m:t>
                    </m:r>
                    <m:r>
                      <a:rPr lang="en-SG" sz="2400" b="0" i="1" smtClean="0">
                        <a:latin typeface="Cambria Math" panose="02040503050406030204" pitchFamily="18" charset="0"/>
                      </a:rPr>
                      <m:t>)</m:t>
                    </m:r>
                  </m:oMath>
                </a14:m>
                <a:r>
                  <a:rPr lang="en-SG" sz="2400"/>
                  <a:t>;</a:t>
                </a:r>
              </a:p>
              <a:p>
                <a14:m>
                  <m:oMath xmlns:m="http://schemas.openxmlformats.org/officeDocument/2006/math">
                    <m:r>
                      <a:rPr lang="en-SG" sz="2400" b="0" i="1" smtClean="0">
                        <a:latin typeface="Cambria Math" panose="02040503050406030204" pitchFamily="18" charset="0"/>
                      </a:rPr>
                      <m:t>𝑧</m:t>
                    </m:r>
                    <m:r>
                      <a:rPr lang="en-SG" sz="2400" b="0" i="1" smtClean="0">
                        <a:latin typeface="Cambria Math" panose="02040503050406030204" pitchFamily="18" charset="0"/>
                      </a:rPr>
                      <m:t>~</m:t>
                    </m:r>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𝑝</m:t>
                        </m:r>
                      </m:e>
                      <m:sub>
                        <m:r>
                          <a:rPr lang="en-SG" sz="2400" b="0" i="1" smtClean="0">
                            <a:latin typeface="Cambria Math" panose="02040503050406030204" pitchFamily="18" charset="0"/>
                          </a:rPr>
                          <m:t>𝑧</m:t>
                        </m:r>
                      </m:sub>
                    </m:sSub>
                    <m:r>
                      <a:rPr lang="en-SG" sz="2400" b="0" i="1" smtClean="0">
                        <a:latin typeface="Cambria Math" panose="02040503050406030204" pitchFamily="18" charset="0"/>
                      </a:rPr>
                      <m:t>,   </m:t>
                    </m:r>
                    <m:r>
                      <a:rPr lang="en-SG" sz="2400" b="0" i="1" smtClean="0">
                        <a:latin typeface="Cambria Math" panose="02040503050406030204" pitchFamily="18" charset="0"/>
                      </a:rPr>
                      <m:t>𝑥</m:t>
                    </m:r>
                    <m:r>
                      <a:rPr lang="en-SG" sz="2400" b="0" i="1" smtClean="0">
                        <a:latin typeface="Cambria Math" panose="02040503050406030204" pitchFamily="18" charset="0"/>
                      </a:rPr>
                      <m:t>=</m:t>
                    </m:r>
                    <m:r>
                      <a:rPr lang="en-SG" sz="2400" b="0" i="1" smtClean="0">
                        <a:latin typeface="Cambria Math" panose="02040503050406030204" pitchFamily="18" charset="0"/>
                      </a:rPr>
                      <m:t>𝑔</m:t>
                    </m:r>
                    <m:r>
                      <a:rPr lang="en-SG" sz="2400" b="0" i="1" smtClean="0">
                        <a:latin typeface="Cambria Math" panose="02040503050406030204" pitchFamily="18" charset="0"/>
                      </a:rPr>
                      <m:t>(</m:t>
                    </m:r>
                    <m:r>
                      <a:rPr lang="en-SG" sz="2400" b="0" i="1" smtClean="0">
                        <a:latin typeface="Cambria Math" panose="02040503050406030204" pitchFamily="18" charset="0"/>
                      </a:rPr>
                      <m:t>𝑧</m:t>
                    </m:r>
                    <m:r>
                      <a:rPr lang="en-SG" sz="2400" b="0" i="1" smtClean="0">
                        <a:latin typeface="Cambria Math" panose="02040503050406030204" pitchFamily="18" charset="0"/>
                      </a:rPr>
                      <m:t>)</m:t>
                    </m:r>
                  </m:oMath>
                </a14:m>
                <a:r>
                  <a:rPr lang="en-SG" sz="2400"/>
                  <a:t>;</a:t>
                </a:r>
              </a:p>
              <a:p>
                <a:r>
                  <a:rPr lang="en-SG" sz="2400"/>
                  <a:t>Observe: what structure can you </a:t>
                </a:r>
                <a:r>
                  <a:rPr lang="en-US" altLang="zh-CN" sz="2400"/>
                  <a:t>associate with?</a:t>
                </a:r>
                <a:endParaRPr lang="en-SG" sz="2400"/>
              </a:p>
            </p:txBody>
          </p:sp>
        </mc:Choice>
        <mc:Fallback xmlns="">
          <p:sp>
            <p:nvSpPr>
              <p:cNvPr id="3" name="Content Placeholder 2">
                <a:extLst>
                  <a:ext uri="{FF2B5EF4-FFF2-40B4-BE49-F238E27FC236}">
                    <a16:creationId xmlns:a16="http://schemas.microsoft.com/office/drawing/2014/main" id="{605810C1-35A8-3691-306A-D4FB286059D7}"/>
                  </a:ext>
                </a:extLst>
              </p:cNvPr>
              <p:cNvSpPr>
                <a:spLocks noGrp="1" noRot="1" noChangeAspect="1" noMove="1" noResize="1" noEditPoints="1" noAdjustHandles="1" noChangeArrowheads="1" noChangeShapeType="1" noTextEdit="1"/>
              </p:cNvSpPr>
              <p:nvPr>
                <p:ph idx="1"/>
              </p:nvPr>
            </p:nvSpPr>
            <p:spPr>
              <a:xfrm>
                <a:off x="838199" y="1773517"/>
                <a:ext cx="4511749" cy="4571720"/>
              </a:xfrm>
              <a:blipFill>
                <a:blip r:embed="rId2"/>
                <a:stretch>
                  <a:fillRect t="-933" r="-337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AA69276-E390-6DEF-0DE5-D93CE9A36A05}"/>
              </a:ext>
            </a:extLst>
          </p:cNvPr>
          <p:cNvPicPr>
            <a:picLocks noChangeAspect="1"/>
          </p:cNvPicPr>
          <p:nvPr/>
        </p:nvPicPr>
        <p:blipFill>
          <a:blip r:embed="rId3"/>
          <a:stretch>
            <a:fillRect/>
          </a:stretch>
        </p:blipFill>
        <p:spPr>
          <a:xfrm>
            <a:off x="5349949" y="1773517"/>
            <a:ext cx="6471684" cy="4341254"/>
          </a:xfrm>
          <a:prstGeom prst="rect">
            <a:avLst/>
          </a:prstGeom>
        </p:spPr>
      </p:pic>
    </p:spTree>
    <p:extLst>
      <p:ext uri="{BB962C8B-B14F-4D97-AF65-F5344CB8AC3E}">
        <p14:creationId xmlns:p14="http://schemas.microsoft.com/office/powerpoint/2010/main" val="3921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F63C-8F63-1859-2F0F-87D2F4BB55E2}"/>
              </a:ext>
            </a:extLst>
          </p:cNvPr>
          <p:cNvSpPr>
            <a:spLocks noGrp="1"/>
          </p:cNvSpPr>
          <p:nvPr>
            <p:ph type="title"/>
          </p:nvPr>
        </p:nvSpPr>
        <p:spPr/>
        <p:txBody>
          <a:bodyPr/>
          <a:lstStyle/>
          <a:p>
            <a:r>
              <a:rPr lang="en-SG" dirty="0"/>
              <a:t>Generative Modelling </a:t>
            </a:r>
            <a:r>
              <a:rPr lang="en-SG"/>
              <a:t>with Autoencoder (AE)</a:t>
            </a:r>
            <a:endParaRPr lang="en-SG" dirty="0"/>
          </a:p>
        </p:txBody>
      </p:sp>
      <p:sp>
        <p:nvSpPr>
          <p:cNvPr id="3" name="Content Placeholder 2">
            <a:extLst>
              <a:ext uri="{FF2B5EF4-FFF2-40B4-BE49-F238E27FC236}">
                <a16:creationId xmlns:a16="http://schemas.microsoft.com/office/drawing/2014/main" id="{9AAD0C00-BE8F-6DF9-194B-1DF96B19C0D4}"/>
              </a:ext>
            </a:extLst>
          </p:cNvPr>
          <p:cNvSpPr>
            <a:spLocks noGrp="1"/>
          </p:cNvSpPr>
          <p:nvPr>
            <p:ph idx="1"/>
          </p:nvPr>
        </p:nvSpPr>
        <p:spPr>
          <a:xfrm>
            <a:off x="838200" y="1543052"/>
            <a:ext cx="10515600" cy="1497237"/>
          </a:xfrm>
        </p:spPr>
        <p:txBody>
          <a:bodyPr/>
          <a:lstStyle/>
          <a:p>
            <a:r>
              <a:rPr lang="en-SG" dirty="0"/>
              <a:t>Autoencoder: </a:t>
            </a:r>
            <a:r>
              <a:rPr lang="en-US" dirty="0"/>
              <a:t>models that learn an embedding that can be decoded to reconstruct the input data.</a:t>
            </a:r>
          </a:p>
          <a:p>
            <a:pPr lvl="1"/>
            <a:r>
              <a:rPr lang="en-US" altLang="zh-CN" dirty="0"/>
              <a:t>C</a:t>
            </a:r>
            <a:r>
              <a:rPr lang="en-US" dirty="0"/>
              <a:t>onnection: decoder of an autoencoder similar to a generator.</a:t>
            </a:r>
            <a:endParaRPr lang="en-SG" dirty="0"/>
          </a:p>
        </p:txBody>
      </p:sp>
      <p:pic>
        <p:nvPicPr>
          <p:cNvPr id="5" name="Picture 4">
            <a:extLst>
              <a:ext uri="{FF2B5EF4-FFF2-40B4-BE49-F238E27FC236}">
                <a16:creationId xmlns:a16="http://schemas.microsoft.com/office/drawing/2014/main" id="{3CD1DA19-D049-B8A9-8E03-6D51E983BD89}"/>
              </a:ext>
            </a:extLst>
          </p:cNvPr>
          <p:cNvPicPr>
            <a:picLocks noChangeAspect="1"/>
          </p:cNvPicPr>
          <p:nvPr/>
        </p:nvPicPr>
        <p:blipFill rotWithShape="1">
          <a:blip r:embed="rId3"/>
          <a:srcRect b="1359"/>
          <a:stretch/>
        </p:blipFill>
        <p:spPr>
          <a:xfrm>
            <a:off x="3200400" y="3040289"/>
            <a:ext cx="5791200" cy="3475101"/>
          </a:xfrm>
          <a:prstGeom prst="rect">
            <a:avLst/>
          </a:prstGeom>
        </p:spPr>
      </p:pic>
      <p:pic>
        <p:nvPicPr>
          <p:cNvPr id="6" name="Picture 5">
            <a:extLst>
              <a:ext uri="{FF2B5EF4-FFF2-40B4-BE49-F238E27FC236}">
                <a16:creationId xmlns:a16="http://schemas.microsoft.com/office/drawing/2014/main" id="{2458E3D3-0E30-37EC-4360-348974A874B2}"/>
              </a:ext>
            </a:extLst>
          </p:cNvPr>
          <p:cNvPicPr>
            <a:picLocks noChangeAspect="1"/>
          </p:cNvPicPr>
          <p:nvPr/>
        </p:nvPicPr>
        <p:blipFill rotWithShape="1">
          <a:blip r:embed="rId3"/>
          <a:srcRect b="53565"/>
          <a:stretch/>
        </p:blipFill>
        <p:spPr>
          <a:xfrm>
            <a:off x="3200400" y="3040289"/>
            <a:ext cx="5791200" cy="1635883"/>
          </a:xfrm>
          <a:prstGeom prst="rect">
            <a:avLst/>
          </a:prstGeom>
        </p:spPr>
      </p:pic>
    </p:spTree>
    <p:extLst>
      <p:ext uri="{BB962C8B-B14F-4D97-AF65-F5344CB8AC3E}">
        <p14:creationId xmlns:p14="http://schemas.microsoft.com/office/powerpoint/2010/main" val="138024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6123-C4C0-614F-5890-7DDF887B570C}"/>
              </a:ext>
            </a:extLst>
          </p:cNvPr>
          <p:cNvSpPr>
            <a:spLocks noGrp="1"/>
          </p:cNvSpPr>
          <p:nvPr>
            <p:ph type="title"/>
          </p:nvPr>
        </p:nvSpPr>
        <p:spPr/>
        <p:txBody>
          <a:bodyPr/>
          <a:lstStyle/>
          <a:p>
            <a:r>
              <a:rPr lang="en-US" altLang="zh-SG" sz="3200"/>
              <a:t>Adapting Autoencoder (AE) </a:t>
            </a:r>
            <a:r>
              <a:rPr lang="en-US" altLang="zh-SG" sz="3200" dirty="0"/>
              <a:t>for Generative Modelling</a:t>
            </a:r>
            <a:endParaRPr lang="zh-SG" altLang="en-US"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24803E-F23E-D810-0103-C9B735AF8195}"/>
                  </a:ext>
                </a:extLst>
              </p:cNvPr>
              <p:cNvSpPr>
                <a:spLocks noGrp="1"/>
              </p:cNvSpPr>
              <p:nvPr>
                <p:ph idx="1"/>
              </p:nvPr>
            </p:nvSpPr>
            <p:spPr>
              <a:xfrm>
                <a:off x="838200" y="1543051"/>
                <a:ext cx="10515600" cy="4614681"/>
              </a:xfrm>
            </p:spPr>
            <p:txBody>
              <a:bodyPr/>
              <a:lstStyle/>
              <a:p>
                <a:r>
                  <a:rPr lang="en-US" altLang="zh-SG" dirty="0"/>
                  <a:t>How do we obtain this latent </a:t>
                </a:r>
                <a14:m>
                  <m:oMath xmlns:m="http://schemas.openxmlformats.org/officeDocument/2006/math">
                    <m:r>
                      <a:rPr lang="en-US" altLang="zh-SG" b="0" i="1" smtClean="0">
                        <a:latin typeface="Cambria Math" panose="02040503050406030204" pitchFamily="18" charset="0"/>
                      </a:rPr>
                      <m:t>𝑧</m:t>
                    </m:r>
                  </m:oMath>
                </a14:m>
                <a:r>
                  <a:rPr lang="zh-SG" altLang="en-US" dirty="0"/>
                  <a:t> </a:t>
                </a:r>
                <a:r>
                  <a:rPr lang="en-US" altLang="zh-SG" dirty="0"/>
                  <a:t>variable?</a:t>
                </a:r>
              </a:p>
              <a:p>
                <a:pPr lvl="1"/>
                <a:r>
                  <a:rPr lang="en-US" altLang="zh-SG" dirty="0"/>
                  <a:t>Goal of generative modeling: make up </a:t>
                </a:r>
                <a:r>
                  <a:rPr lang="en-US" altLang="zh-SG" dirty="0">
                    <a:solidFill>
                      <a:schemeClr val="accent2">
                        <a:lumMod val="75000"/>
                      </a:schemeClr>
                    </a:solidFill>
                  </a:rPr>
                  <a:t>random images </a:t>
                </a:r>
                <a:r>
                  <a:rPr lang="en-US" altLang="zh-SG" dirty="0"/>
                  <a:t>from scratch.</a:t>
                </a:r>
              </a:p>
              <a:p>
                <a:pPr lvl="1"/>
                <a:r>
                  <a:rPr lang="en-US" altLang="zh-SG" dirty="0"/>
                  <a:t>Require a distribution from which to sample different </a:t>
                </a:r>
                <a14:m>
                  <m:oMath xmlns:m="http://schemas.openxmlformats.org/officeDocument/2006/math">
                    <m:r>
                      <a:rPr lang="en-US" altLang="zh-SG" i="1" dirty="0" smtClean="0">
                        <a:latin typeface="Cambria Math" panose="02040503050406030204" pitchFamily="18" charset="0"/>
                      </a:rPr>
                      <m:t>𝑧</m:t>
                    </m:r>
                  </m:oMath>
                </a14:m>
                <a:r>
                  <a:rPr lang="en-US" altLang="zh-SG" dirty="0"/>
                  <a:t>, i.e., require </a:t>
                </a:r>
                <a14:m>
                  <m:oMath xmlns:m="http://schemas.openxmlformats.org/officeDocument/2006/math">
                    <m:sSub>
                      <m:sSubPr>
                        <m:ctrlPr>
                          <a:rPr lang="en-US" altLang="zh-SG" i="1" dirty="0" smtClean="0">
                            <a:latin typeface="Cambria Math" panose="02040503050406030204" pitchFamily="18" charset="0"/>
                          </a:rPr>
                        </m:ctrlPr>
                      </m:sSubPr>
                      <m:e>
                        <m:r>
                          <a:rPr lang="en-US" altLang="zh-SG" i="1" dirty="0" smtClean="0">
                            <a:latin typeface="Cambria Math" panose="02040503050406030204" pitchFamily="18" charset="0"/>
                          </a:rPr>
                          <m:t>𝑝</m:t>
                        </m:r>
                      </m:e>
                      <m:sub>
                        <m:r>
                          <a:rPr lang="en-US" altLang="zh-SG" i="1" dirty="0" smtClean="0">
                            <a:latin typeface="Cambria Math" panose="02040503050406030204" pitchFamily="18" charset="0"/>
                          </a:rPr>
                          <m:t>𝑧</m:t>
                        </m:r>
                      </m:sub>
                    </m:sSub>
                  </m:oMath>
                </a14:m>
                <a:r>
                  <a:rPr lang="en-US" altLang="zh-SG" dirty="0"/>
                  <a:t>.</a:t>
                </a:r>
              </a:p>
              <a:p>
                <a:r>
                  <a:rPr lang="en-US" altLang="zh-SG" dirty="0"/>
                  <a:t>Can we perform with Autoencoder directly?</a:t>
                </a:r>
              </a:p>
              <a:p>
                <a:pPr lvl="1"/>
                <a:r>
                  <a:rPr lang="en-US" altLang="zh-SG" dirty="0"/>
                  <a:t>One possibility, after training just sample a random z from a unit Gaussian, and feed it through the decoder?</a:t>
                </a:r>
              </a:p>
              <a:p>
                <a:pPr lvl="1"/>
                <a:r>
                  <a:rPr lang="en-US" altLang="zh-SG" dirty="0"/>
                  <a:t>Problem: sample might be different from what the decoder was trained on, and might not map to a natural looking image. </a:t>
                </a:r>
              </a:p>
              <a:p>
                <a:pPr lvl="1"/>
                <a:r>
                  <a:rPr lang="en-US" altLang="zh-SG" dirty="0"/>
                  <a:t>In short: The latent space of an autoencoder can be </a:t>
                </a:r>
                <a:r>
                  <a:rPr lang="en-US" altLang="zh-SG"/>
                  <a:t>just as complex </a:t>
                </a:r>
                <a:r>
                  <a:rPr lang="en-US" altLang="zh-SG" dirty="0"/>
                  <a:t>as the data space.</a:t>
                </a:r>
                <a:endParaRPr lang="zh-SG" altLang="en-US" dirty="0"/>
              </a:p>
            </p:txBody>
          </p:sp>
        </mc:Choice>
        <mc:Fallback xmlns="">
          <p:sp>
            <p:nvSpPr>
              <p:cNvPr id="3" name="Content Placeholder 2">
                <a:extLst>
                  <a:ext uri="{FF2B5EF4-FFF2-40B4-BE49-F238E27FC236}">
                    <a16:creationId xmlns:a16="http://schemas.microsoft.com/office/drawing/2014/main" id="{4924803E-F23E-D810-0103-C9B735AF8195}"/>
                  </a:ext>
                </a:extLst>
              </p:cNvPr>
              <p:cNvSpPr>
                <a:spLocks noGrp="1" noRot="1" noChangeAspect="1" noMove="1" noResize="1" noEditPoints="1" noAdjustHandles="1" noChangeArrowheads="1" noChangeShapeType="1" noTextEdit="1"/>
              </p:cNvSpPr>
              <p:nvPr>
                <p:ph idx="1"/>
              </p:nvPr>
            </p:nvSpPr>
            <p:spPr>
              <a:xfrm>
                <a:off x="838200" y="1543051"/>
                <a:ext cx="10515600" cy="4614681"/>
              </a:xfrm>
              <a:blipFill>
                <a:blip r:embed="rId3"/>
                <a:stretch>
                  <a:fillRect t="-1321" r="-928"/>
                </a:stretch>
              </a:blipFill>
            </p:spPr>
            <p:txBody>
              <a:bodyPr/>
              <a:lstStyle/>
              <a:p>
                <a:r>
                  <a:rPr lang="zh-SG" altLang="en-US">
                    <a:noFill/>
                  </a:rPr>
                  <a:t> </a:t>
                </a:r>
              </a:p>
            </p:txBody>
          </p:sp>
        </mc:Fallback>
      </mc:AlternateContent>
      <p:pic>
        <p:nvPicPr>
          <p:cNvPr id="5" name="Picture 4">
            <a:extLst>
              <a:ext uri="{FF2B5EF4-FFF2-40B4-BE49-F238E27FC236}">
                <a16:creationId xmlns:a16="http://schemas.microsoft.com/office/drawing/2014/main" id="{A447FE89-B585-6CA6-B223-2C0B462FC6BA}"/>
              </a:ext>
            </a:extLst>
          </p:cNvPr>
          <p:cNvPicPr>
            <a:picLocks noChangeAspect="1"/>
          </p:cNvPicPr>
          <p:nvPr/>
        </p:nvPicPr>
        <p:blipFill>
          <a:blip r:embed="rId4"/>
          <a:stretch>
            <a:fillRect/>
          </a:stretch>
        </p:blipFill>
        <p:spPr>
          <a:xfrm>
            <a:off x="1025247" y="2099286"/>
            <a:ext cx="10141506" cy="3502210"/>
          </a:xfrm>
          <a:prstGeom prst="rect">
            <a:avLst/>
          </a:prstGeom>
        </p:spPr>
      </p:pic>
    </p:spTree>
    <p:extLst>
      <p:ext uri="{BB962C8B-B14F-4D97-AF65-F5344CB8AC3E}">
        <p14:creationId xmlns:p14="http://schemas.microsoft.com/office/powerpoint/2010/main" val="152175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02AF7-53C2-2640-070B-3AFDD46BEBA3}"/>
                  </a:ext>
                </a:extLst>
              </p:cNvPr>
              <p:cNvSpPr>
                <a:spLocks noGrp="1"/>
              </p:cNvSpPr>
              <p:nvPr>
                <p:ph idx="1"/>
              </p:nvPr>
            </p:nvSpPr>
            <p:spPr>
              <a:xfrm>
                <a:off x="838199" y="1543051"/>
                <a:ext cx="6248691" cy="4802186"/>
              </a:xfrm>
            </p:spPr>
            <p:txBody>
              <a:bodyPr/>
              <a:lstStyle/>
              <a:p>
                <a:r>
                  <a:rPr lang="en-US" altLang="zh-CN"/>
                  <a:t>Turn an AE into a generative model:</a:t>
                </a:r>
              </a:p>
              <a:p>
                <a:pPr lvl="1"/>
                <a:r>
                  <a:rPr lang="en-SG"/>
                  <a:t>The variant needs to be sampled from which maximizes data likelihood under a formal probabilistic model.</a:t>
                </a:r>
              </a:p>
              <a:p>
                <a:pPr lvl="1"/>
                <a:r>
                  <a:rPr lang="en-SG"/>
                  <a:t>Variational AutoEncoders (VAEs): modelling the data with a density model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𝑥</m:t>
                        </m:r>
                      </m:e>
                    </m:d>
                  </m:oMath>
                </a14:m>
                <a:r>
                  <a:rPr lang="en-SG"/>
                  <a:t>: </a:t>
                </a:r>
                <a:r>
                  <a:rPr lang="en-SG" b="1">
                    <a:solidFill>
                      <a:schemeClr val="accent2">
                        <a:lumMod val="75000"/>
                      </a:schemeClr>
                    </a:solidFill>
                  </a:rPr>
                  <a:t>mixture of Gaussians</a:t>
                </a:r>
                <a:r>
                  <a:rPr lang="en-SG"/>
                  <a:t>.</a:t>
                </a:r>
              </a:p>
              <a:p>
                <a:pPr lvl="1"/>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𝑥</m:t>
                        </m:r>
                      </m:e>
                    </m:d>
                    <m:r>
                      <a:rPr lang="en-SG" b="0" i="1" smtClean="0">
                        <a:latin typeface="Cambria Math" panose="02040503050406030204" pitchFamily="18" charset="0"/>
                      </a:rPr>
                      <m:t>=</m:t>
                    </m:r>
                    <m:nary>
                      <m:naryPr>
                        <m:chr m:val="∑"/>
                        <m:ctrlPr>
                          <a:rPr lang="en-SG" b="0" i="1" smtClean="0">
                            <a:latin typeface="Cambria Math" panose="02040503050406030204" pitchFamily="18" charset="0"/>
                          </a:rPr>
                        </m:ctrlPr>
                      </m:naryPr>
                      <m:sub>
                        <m:r>
                          <a:rPr lang="en-SG" b="0" i="1" smtClean="0">
                            <a:latin typeface="Cambria Math" panose="02040503050406030204" pitchFamily="18" charset="0"/>
                          </a:rPr>
                          <m:t>𝑖</m:t>
                        </m:r>
                        <m:r>
                          <a:rPr lang="en-SG" b="0" i="1" smtClean="0">
                            <a:latin typeface="Cambria Math" panose="02040503050406030204" pitchFamily="18" charset="0"/>
                          </a:rPr>
                          <m:t>=1</m:t>
                        </m:r>
                      </m:sub>
                      <m:sup>
                        <m:r>
                          <a:rPr lang="en-SG" b="0" i="1" smtClean="0">
                            <a:latin typeface="Cambria Math" panose="02040503050406030204" pitchFamily="18" charset="0"/>
                          </a:rPr>
                          <m:t>𝑘</m:t>
                        </m:r>
                      </m:sup>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𝑖</m:t>
                            </m:r>
                          </m:sub>
                        </m:sSub>
                        <m:r>
                          <a:rPr lang="en-SG" b="0" i="1" smtClean="0">
                            <a:latin typeface="Cambria Math" panose="02040503050406030204" pitchFamily="18" charset="0"/>
                          </a:rPr>
                          <m:t>𝒩</m:t>
                        </m:r>
                        <m:r>
                          <a:rPr lang="en-SG" b="0" i="1" smtClean="0">
                            <a:latin typeface="Cambria Math" panose="02040503050406030204" pitchFamily="18" charset="0"/>
                          </a:rPr>
                          <m:t>(</m:t>
                        </m:r>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𝜇</m:t>
                            </m:r>
                          </m:e>
                          <m:sub>
                            <m:r>
                              <a:rPr lang="en-SG" b="0" i="1" smtClean="0">
                                <a:latin typeface="Cambria Math" panose="02040503050406030204" pitchFamily="18" charset="0"/>
                              </a:rPr>
                              <m:t>𝑖</m:t>
                            </m:r>
                          </m:sub>
                        </m:sSub>
                        <m:r>
                          <a:rPr lang="en-SG" b="0" i="1" smtClean="0">
                            <a:latin typeface="Cambria Math" panose="02040503050406030204" pitchFamily="18" charset="0"/>
                          </a:rPr>
                          <m:t>, </m:t>
                        </m:r>
                        <m:sSubSup>
                          <m:sSubSupPr>
                            <m:ctrlPr>
                              <a:rPr lang="en-SG" b="0" i="1" smtClean="0">
                                <a:latin typeface="Cambria Math" panose="02040503050406030204" pitchFamily="18" charset="0"/>
                              </a:rPr>
                            </m:ctrlPr>
                          </m:sSubSupPr>
                          <m:e>
                            <m:r>
                              <a:rPr lang="en-SG" b="0" i="1" smtClean="0">
                                <a:latin typeface="Cambria Math" panose="02040503050406030204" pitchFamily="18" charset="0"/>
                              </a:rPr>
                              <m:t>𝜎</m:t>
                            </m:r>
                          </m:e>
                          <m:sub>
                            <m:r>
                              <a:rPr lang="en-SG" b="0" i="1" smtClean="0">
                                <a:latin typeface="Cambria Math" panose="02040503050406030204" pitchFamily="18" charset="0"/>
                              </a:rPr>
                              <m:t>𝑖</m:t>
                            </m:r>
                          </m:sub>
                          <m:sup>
                            <m:r>
                              <a:rPr lang="en-SG" b="0" i="1" smtClean="0">
                                <a:latin typeface="Cambria Math" panose="02040503050406030204" pitchFamily="18" charset="0"/>
                              </a:rPr>
                              <m:t>2</m:t>
                            </m:r>
                          </m:sup>
                        </m:sSubSup>
                        <m:r>
                          <a:rPr lang="en-SG" b="0" i="1" smtClean="0">
                            <a:latin typeface="Cambria Math" panose="02040503050406030204" pitchFamily="18" charset="0"/>
                          </a:rPr>
                          <m:t>)</m:t>
                        </m:r>
                      </m:e>
                    </m:nary>
                  </m:oMath>
                </a14:m>
                <a:r>
                  <a:rPr lang="en-SG"/>
                  <a:t>; the parameters: means and variances.</a:t>
                </a:r>
              </a:p>
              <a:p>
                <a:pPr lvl="1"/>
                <a:r>
                  <a:rPr lang="en-SG"/>
                  <a:t>Special of VAE: leverage on inifinite mixture of Gaussians: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SG"/>
                  <a:t>.</a:t>
                </a:r>
              </a:p>
            </p:txBody>
          </p:sp>
        </mc:Choice>
        <mc:Fallback xmlns="">
          <p:sp>
            <p:nvSpPr>
              <p:cNvPr id="3" name="Content Placeholder 2">
                <a:extLst>
                  <a:ext uri="{FF2B5EF4-FFF2-40B4-BE49-F238E27FC236}">
                    <a16:creationId xmlns:a16="http://schemas.microsoft.com/office/drawing/2014/main" id="{17602AF7-53C2-2640-070B-3AFDD46BEBA3}"/>
                  </a:ext>
                </a:extLst>
              </p:cNvPr>
              <p:cNvSpPr>
                <a:spLocks noGrp="1" noRot="1" noChangeAspect="1" noMove="1" noResize="1" noEditPoints="1" noAdjustHandles="1" noChangeArrowheads="1" noChangeShapeType="1" noTextEdit="1"/>
              </p:cNvSpPr>
              <p:nvPr>
                <p:ph idx="1"/>
              </p:nvPr>
            </p:nvSpPr>
            <p:spPr>
              <a:xfrm>
                <a:off x="838199" y="1543051"/>
                <a:ext cx="6248691" cy="4802186"/>
              </a:xfrm>
              <a:blipFill>
                <a:blip r:embed="rId2"/>
                <a:stretch>
                  <a:fillRect t="-1269" r="-2242"/>
                </a:stretch>
              </a:blipFill>
            </p:spPr>
            <p:txBody>
              <a:bodyPr/>
              <a:lstStyle/>
              <a:p>
                <a:r>
                  <a:rPr lang="en-SG">
                    <a:noFill/>
                  </a:rPr>
                  <a:t> </a:t>
                </a:r>
              </a:p>
            </p:txBody>
          </p:sp>
        </mc:Fallback>
      </mc:AlternateContent>
      <p:sp>
        <p:nvSpPr>
          <p:cNvPr id="4" name="Title 1">
            <a:extLst>
              <a:ext uri="{FF2B5EF4-FFF2-40B4-BE49-F238E27FC236}">
                <a16:creationId xmlns:a16="http://schemas.microsoft.com/office/drawing/2014/main" id="{2BD1B5B7-7A39-6A5C-C894-0B6D9C664786}"/>
              </a:ext>
            </a:extLst>
          </p:cNvPr>
          <p:cNvSpPr>
            <a:spLocks noGrp="1"/>
          </p:cNvSpPr>
          <p:nvPr>
            <p:ph type="title"/>
          </p:nvPr>
        </p:nvSpPr>
        <p:spPr>
          <a:xfrm>
            <a:off x="838200" y="512763"/>
            <a:ext cx="10515600" cy="1030287"/>
          </a:xfrm>
        </p:spPr>
        <p:txBody>
          <a:bodyPr/>
          <a:lstStyle/>
          <a:p>
            <a:r>
              <a:rPr lang="en-US" altLang="zh-SG" sz="3200"/>
              <a:t>Adapting Autoencoder (AE) for Generative Modelling</a:t>
            </a:r>
            <a:endParaRPr lang="en-SG" sz="3200"/>
          </a:p>
        </p:txBody>
      </p:sp>
      <p:grpSp>
        <p:nvGrpSpPr>
          <p:cNvPr id="9" name="Group 8">
            <a:extLst>
              <a:ext uri="{FF2B5EF4-FFF2-40B4-BE49-F238E27FC236}">
                <a16:creationId xmlns:a16="http://schemas.microsoft.com/office/drawing/2014/main" id="{166BB47C-A935-408A-ACAC-6BD1E3DED1B6}"/>
              </a:ext>
            </a:extLst>
          </p:cNvPr>
          <p:cNvGrpSpPr/>
          <p:nvPr/>
        </p:nvGrpSpPr>
        <p:grpSpPr>
          <a:xfrm>
            <a:off x="7086891" y="1665514"/>
            <a:ext cx="4604078" cy="4557260"/>
            <a:chOff x="6814457" y="1395851"/>
            <a:chExt cx="5148944" cy="5096586"/>
          </a:xfrm>
        </p:grpSpPr>
        <p:pic>
          <p:nvPicPr>
            <p:cNvPr id="6" name="Picture 5">
              <a:extLst>
                <a:ext uri="{FF2B5EF4-FFF2-40B4-BE49-F238E27FC236}">
                  <a16:creationId xmlns:a16="http://schemas.microsoft.com/office/drawing/2014/main" id="{9B4113E9-4A5B-25BF-3F32-66BD6C3A9C22}"/>
                </a:ext>
              </a:extLst>
            </p:cNvPr>
            <p:cNvPicPr>
              <a:picLocks noChangeAspect="1"/>
            </p:cNvPicPr>
            <p:nvPr/>
          </p:nvPicPr>
          <p:blipFill rotWithShape="1">
            <a:blip r:embed="rId3"/>
            <a:srcRect l="4705" r="3162"/>
            <a:stretch/>
          </p:blipFill>
          <p:spPr>
            <a:xfrm>
              <a:off x="6814457" y="1395851"/>
              <a:ext cx="4757057" cy="5096586"/>
            </a:xfrm>
            <a:prstGeom prst="rect">
              <a:avLst/>
            </a:prstGeom>
          </p:spPr>
        </p:pic>
        <p:sp>
          <p:nvSpPr>
            <p:cNvPr id="7" name="Rectangle 6">
              <a:extLst>
                <a:ext uri="{FF2B5EF4-FFF2-40B4-BE49-F238E27FC236}">
                  <a16:creationId xmlns:a16="http://schemas.microsoft.com/office/drawing/2014/main" id="{9EA86C5F-BD41-D8D2-4409-FE3C7B7BABB3}"/>
                </a:ext>
              </a:extLst>
            </p:cNvPr>
            <p:cNvSpPr/>
            <p:nvPr/>
          </p:nvSpPr>
          <p:spPr>
            <a:xfrm>
              <a:off x="7043057" y="1543050"/>
              <a:ext cx="2467180" cy="456448"/>
            </a:xfrm>
            <a:prstGeom prst="rect">
              <a:avLst/>
            </a:prstGeom>
            <a:solidFill>
              <a:srgbClr val="E0E0E0"/>
            </a:solidFill>
            <a:ln>
              <a:solidFill>
                <a:srgbClr val="E0E0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000">
                  <a:solidFill>
                    <a:srgbClr val="004282"/>
                  </a:solidFill>
                  <a:latin typeface="Arial" panose="020B0604020202020204" pitchFamily="34" charset="0"/>
                  <a:cs typeface="Arial" panose="020B0604020202020204" pitchFamily="34" charset="0"/>
                </a:rPr>
                <a:t>Model distribution</a:t>
              </a:r>
              <a:endParaRPr lang="en-SG" sz="2000" dirty="0">
                <a:solidFill>
                  <a:srgbClr val="004282"/>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2F509C0-4BC2-905A-303C-54D8524FE44C}"/>
                </a:ext>
              </a:extLst>
            </p:cNvPr>
            <p:cNvSpPr/>
            <p:nvPr/>
          </p:nvSpPr>
          <p:spPr>
            <a:xfrm>
              <a:off x="9358492" y="5858222"/>
              <a:ext cx="2604909" cy="476130"/>
            </a:xfrm>
            <a:prstGeom prst="rect">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000">
                  <a:solidFill>
                    <a:srgbClr val="004282"/>
                  </a:solidFill>
                  <a:latin typeface="Arial" panose="020B0604020202020204" pitchFamily="34" charset="0"/>
                  <a:cs typeface="Arial" panose="020B0604020202020204" pitchFamily="34" charset="0"/>
                </a:rPr>
                <a:t>Target Distribution</a:t>
              </a:r>
              <a:endParaRPr lang="en-SG" sz="2000" dirty="0">
                <a:solidFill>
                  <a:srgbClr val="004282"/>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5859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71A1-3207-78A6-0234-0672DDA6209E}"/>
              </a:ext>
            </a:extLst>
          </p:cNvPr>
          <p:cNvSpPr>
            <a:spLocks noGrp="1"/>
          </p:cNvSpPr>
          <p:nvPr>
            <p:ph type="title"/>
          </p:nvPr>
        </p:nvSpPr>
        <p:spPr/>
        <p:txBody>
          <a:bodyPr/>
          <a:lstStyle/>
          <a:p>
            <a:r>
              <a:rPr lang="en-US" altLang="zh-SG" sz="3200" dirty="0"/>
              <a:t>Adapting Autoencoder (AE) for Generative Modelling</a:t>
            </a:r>
            <a:endParaRPr lang="en-SG"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4397A7-6881-0CEB-2230-E839D9D02FE4}"/>
                  </a:ext>
                </a:extLst>
              </p:cNvPr>
              <p:cNvSpPr>
                <a:spLocks noGrp="1"/>
              </p:cNvSpPr>
              <p:nvPr>
                <p:ph idx="1"/>
              </p:nvPr>
            </p:nvSpPr>
            <p:spPr>
              <a:xfrm>
                <a:off x="838200" y="1543049"/>
                <a:ext cx="10515600" cy="2094765"/>
              </a:xfrm>
            </p:spPr>
            <p:txBody>
              <a:bodyPr/>
              <a:lstStyle/>
              <a:p>
                <a:r>
                  <a:rPr lang="en-US" sz="2400" dirty="0"/>
                  <a:t>The formula as shown, how to parameterize an infinite mixture?</a:t>
                </a:r>
              </a:p>
              <a:p>
                <a:pPr lvl="1"/>
                <a:r>
                  <a:rPr lang="zh-CN" altLang="en-US" sz="2000" dirty="0"/>
                  <a:t>“</a:t>
                </a:r>
                <a:r>
                  <a:rPr lang="en-US" altLang="zh-CN" sz="2000" dirty="0"/>
                  <a:t>Reparameterization trick</a:t>
                </a:r>
                <a:r>
                  <a:rPr lang="zh-CN" altLang="en-US" sz="2000" dirty="0"/>
                  <a:t>”</a:t>
                </a:r>
                <a:r>
                  <a:rPr lang="en-US" altLang="zh-CN" sz="2000" dirty="0"/>
                  <a:t>;</a:t>
                </a:r>
                <a:endParaRPr lang="en-US" sz="2000" dirty="0"/>
              </a:p>
              <a:p>
                <a:pPr lvl="1"/>
                <a:r>
                  <a:rPr lang="en-US" sz="2000" dirty="0"/>
                  <a:t>Make mean and variance be functions of underlying continuous variable (latent var.).</a:t>
                </a:r>
              </a:p>
              <a:p>
                <a:pPr lvl="1"/>
                <a:r>
                  <a:rPr lang="en-US" sz="2000" dirty="0"/>
                  <a:t>Observe the expression! It is exactly the same form as the marginal likelihood </a:t>
                </a:r>
                <a:r>
                  <a:rPr lang="en-US" sz="2000" dirty="0" err="1"/>
                  <a:t>func</a:t>
                </a:r>
                <a:r>
                  <a:rPr lang="en-US" sz="2000" dirty="0"/>
                  <a:t>.!</a:t>
                </a:r>
              </a:p>
              <a:p>
                <a:pPr lvl="1"/>
                <a:r>
                  <a:rPr lang="en-US" sz="2000" dirty="0"/>
                  <a:t>Assume the latent variable follow Gaussian distribution: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𝑧</m:t>
                        </m:r>
                      </m:sub>
                    </m:sSub>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𝒩</m:t>
                    </m:r>
                    <m:r>
                      <a:rPr lang="en-US" sz="2000" b="0" i="1" smtClean="0">
                        <a:latin typeface="Cambria Math" panose="02040503050406030204" pitchFamily="18" charset="0"/>
                      </a:rPr>
                      <m:t> (</m:t>
                    </m:r>
                    <m:r>
                      <a:rPr lang="en-US" sz="2000" b="0" i="1" smtClean="0">
                        <a:latin typeface="Cambria Math" panose="02040503050406030204" pitchFamily="18" charset="0"/>
                      </a:rPr>
                      <m:t>𝑧</m:t>
                    </m:r>
                    <m:r>
                      <a:rPr lang="en-US" sz="2000" b="0" i="1" smtClean="0">
                        <a:latin typeface="Cambria Math" panose="02040503050406030204" pitchFamily="18" charset="0"/>
                      </a:rPr>
                      <m:t>;0, </m:t>
                    </m:r>
                    <m:r>
                      <a:rPr lang="en-US" sz="2000" b="1" i="0" smtClean="0">
                        <a:latin typeface="Cambria Math" panose="02040503050406030204" pitchFamily="18" charset="0"/>
                      </a:rPr>
                      <m:t>𝐈</m:t>
                    </m:r>
                    <m:r>
                      <a:rPr lang="en-US" sz="2000" b="0" i="1" smtClean="0">
                        <a:latin typeface="Cambria Math" panose="02040503050406030204" pitchFamily="18" charset="0"/>
                      </a:rPr>
                      <m:t>)</m:t>
                    </m:r>
                  </m:oMath>
                </a14:m>
                <a:r>
                  <a:rPr lang="en-SG" sz="2000" dirty="0"/>
                  <a:t>.</a:t>
                </a:r>
              </a:p>
            </p:txBody>
          </p:sp>
        </mc:Choice>
        <mc:Fallback xmlns="">
          <p:sp>
            <p:nvSpPr>
              <p:cNvPr id="3" name="Content Placeholder 2">
                <a:extLst>
                  <a:ext uri="{FF2B5EF4-FFF2-40B4-BE49-F238E27FC236}">
                    <a16:creationId xmlns:a16="http://schemas.microsoft.com/office/drawing/2014/main" id="{614397A7-6881-0CEB-2230-E839D9D02FE4}"/>
                  </a:ext>
                </a:extLst>
              </p:cNvPr>
              <p:cNvSpPr>
                <a:spLocks noGrp="1" noRot="1" noChangeAspect="1" noMove="1" noResize="1" noEditPoints="1" noAdjustHandles="1" noChangeArrowheads="1" noChangeShapeType="1" noTextEdit="1"/>
              </p:cNvSpPr>
              <p:nvPr>
                <p:ph idx="1"/>
              </p:nvPr>
            </p:nvSpPr>
            <p:spPr>
              <a:xfrm>
                <a:off x="838200" y="1543049"/>
                <a:ext cx="10515600" cy="2094765"/>
              </a:xfrm>
              <a:blipFill>
                <a:blip r:embed="rId2"/>
                <a:stretch>
                  <a:fillRect t="-2035"/>
                </a:stretch>
              </a:blipFill>
            </p:spPr>
            <p:txBody>
              <a:bodyPr/>
              <a:lstStyle/>
              <a:p>
                <a:r>
                  <a:rPr lang="zh-SG" altLang="en-US">
                    <a:noFill/>
                  </a:rPr>
                  <a:t> </a:t>
                </a:r>
              </a:p>
            </p:txBody>
          </p:sp>
        </mc:Fallback>
      </mc:AlternateContent>
      <p:pic>
        <p:nvPicPr>
          <p:cNvPr id="5" name="Picture 4">
            <a:extLst>
              <a:ext uri="{FF2B5EF4-FFF2-40B4-BE49-F238E27FC236}">
                <a16:creationId xmlns:a16="http://schemas.microsoft.com/office/drawing/2014/main" id="{B111EDA5-53DE-1973-6E2F-AA1F293DE9DF}"/>
              </a:ext>
            </a:extLst>
          </p:cNvPr>
          <p:cNvPicPr>
            <a:picLocks noChangeAspect="1"/>
          </p:cNvPicPr>
          <p:nvPr/>
        </p:nvPicPr>
        <p:blipFill>
          <a:blip r:embed="rId3"/>
          <a:stretch>
            <a:fillRect/>
          </a:stretch>
        </p:blipFill>
        <p:spPr>
          <a:xfrm>
            <a:off x="2966266" y="3637815"/>
            <a:ext cx="6259468" cy="2909656"/>
          </a:xfrm>
          <a:prstGeom prst="rect">
            <a:avLst/>
          </a:prstGeom>
        </p:spPr>
      </p:pic>
      <p:sp>
        <p:nvSpPr>
          <p:cNvPr id="4" name="矩形 3">
            <a:extLst>
              <a:ext uri="{FF2B5EF4-FFF2-40B4-BE49-F238E27FC236}">
                <a16:creationId xmlns:a16="http://schemas.microsoft.com/office/drawing/2014/main" id="{EC367F61-60DC-3711-BD81-9345BA3879E1}"/>
              </a:ext>
            </a:extLst>
          </p:cNvPr>
          <p:cNvSpPr/>
          <p:nvPr/>
        </p:nvSpPr>
        <p:spPr>
          <a:xfrm>
            <a:off x="4510699" y="6058539"/>
            <a:ext cx="1782826" cy="398453"/>
          </a:xfrm>
          <a:prstGeom prst="rect">
            <a:avLst/>
          </a:prstGeom>
          <a:noFill/>
          <a:ln w="28575">
            <a:solidFill>
              <a:srgbClr val="0042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sz="2000" dirty="0">
              <a:solidFill>
                <a:srgbClr val="004282"/>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D185FD-E3BD-CBB4-B34E-9A711749F52D}"/>
                  </a:ext>
                </a:extLst>
              </p:cNvPr>
              <p:cNvSpPr txBox="1"/>
              <p:nvPr/>
            </p:nvSpPr>
            <p:spPr>
              <a:xfrm>
                <a:off x="4510698" y="5691364"/>
                <a:ext cx="1782827" cy="316720"/>
              </a:xfrm>
              <a:prstGeom prst="rect">
                <a:avLst/>
              </a:prstGeom>
              <a:noFill/>
            </p:spPr>
            <p:txBody>
              <a:bodyPr wrap="non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ctrlPr>
                        </m:sSubPr>
                        <m:e>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𝑝</m:t>
                          </m:r>
                        </m:e>
                        <m:sub>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𝜃</m:t>
                          </m:r>
                        </m:sub>
                      </m:sSub>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m:t>
                      </m:r>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𝑥</m:t>
                      </m:r>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m:t>
                      </m:r>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𝑧</m:t>
                      </m:r>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m:t>
                      </m:r>
                    </m:oMath>
                  </m:oMathPara>
                </a14:m>
                <a:endParaRPr kumimoji="0" lang="zh-SG" altLang="en-US" sz="20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BBD185FD-E3BD-CBB4-B34E-9A711749F52D}"/>
                  </a:ext>
                </a:extLst>
              </p:cNvPr>
              <p:cNvSpPr txBox="1">
                <a:spLocks noRot="1" noChangeAspect="1" noMove="1" noResize="1" noEditPoints="1" noAdjustHandles="1" noChangeArrowheads="1" noChangeShapeType="1" noTextEdit="1"/>
              </p:cNvSpPr>
              <p:nvPr/>
            </p:nvSpPr>
            <p:spPr>
              <a:xfrm>
                <a:off x="4510698" y="5691364"/>
                <a:ext cx="1782827" cy="316720"/>
              </a:xfrm>
              <a:prstGeom prst="rect">
                <a:avLst/>
              </a:prstGeom>
              <a:blipFill>
                <a:blip r:embed="rId4"/>
                <a:stretch>
                  <a:fillRect b="-36538"/>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4996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0867A-530F-D5F1-52F9-0E517F2F060A}"/>
              </a:ext>
            </a:extLst>
          </p:cNvPr>
          <p:cNvSpPr>
            <a:spLocks noGrp="1"/>
          </p:cNvSpPr>
          <p:nvPr>
            <p:ph type="title"/>
          </p:nvPr>
        </p:nvSpPr>
        <p:spPr/>
        <p:txBody>
          <a:bodyPr/>
          <a:lstStyle/>
          <a:p>
            <a:r>
              <a:rPr lang="en-US" altLang="zh-SG" sz="3200" dirty="0"/>
              <a:t>Adapting Autoencoder (AE) for Generative Modelling</a:t>
            </a:r>
            <a:endParaRPr lang="zh-SG" altLang="en-US" sz="3200" dirty="0"/>
          </a:p>
        </p:txBody>
      </p:sp>
      <p:pic>
        <p:nvPicPr>
          <p:cNvPr id="5" name="内容占位符 4">
            <a:extLst>
              <a:ext uri="{FF2B5EF4-FFF2-40B4-BE49-F238E27FC236}">
                <a16:creationId xmlns:a16="http://schemas.microsoft.com/office/drawing/2014/main" id="{497A1996-8943-2A4E-C3F4-8A6853C685E4}"/>
              </a:ext>
            </a:extLst>
          </p:cNvPr>
          <p:cNvPicPr>
            <a:picLocks noGrp="1" noChangeAspect="1"/>
          </p:cNvPicPr>
          <p:nvPr>
            <p:ph idx="1"/>
          </p:nvPr>
        </p:nvPicPr>
        <p:blipFill>
          <a:blip r:embed="rId2"/>
          <a:stretch>
            <a:fillRect/>
          </a:stretch>
        </p:blipFill>
        <p:spPr>
          <a:xfrm>
            <a:off x="1596437" y="1543051"/>
            <a:ext cx="8999125" cy="4802188"/>
          </a:xfrm>
        </p:spPr>
      </p:pic>
    </p:spTree>
    <p:extLst>
      <p:ext uri="{BB962C8B-B14F-4D97-AF65-F5344CB8AC3E}">
        <p14:creationId xmlns:p14="http://schemas.microsoft.com/office/powerpoint/2010/main" val="1162052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A07F6-B43A-5806-C5CB-742248212B42}"/>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A77C1D-4295-0B0C-714D-00291E3A4229}"/>
                  </a:ext>
                </a:extLst>
              </p:cNvPr>
              <p:cNvSpPr>
                <a:spLocks noGrp="1"/>
              </p:cNvSpPr>
              <p:nvPr>
                <p:ph idx="1"/>
              </p:nvPr>
            </p:nvSpPr>
            <p:spPr>
              <a:xfrm>
                <a:off x="838200" y="1543051"/>
                <a:ext cx="10515600" cy="3141333"/>
              </a:xfrm>
            </p:spPr>
            <p:txBody>
              <a:bodyPr/>
              <a:lstStyle/>
              <a:p>
                <a:r>
                  <a:rPr lang="en-US" altLang="zh-SG" dirty="0"/>
                  <a:t>The optimum parameter is obtained with:</a:t>
                </a:r>
              </a:p>
              <a:p>
                <a:pPr lvl="1"/>
                <a14:m>
                  <m:oMath xmlns:m="http://schemas.openxmlformats.org/officeDocument/2006/math">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𝜃</m:t>
                        </m:r>
                      </m:e>
                      <m:sup>
                        <m:r>
                          <a:rPr lang="en-US" altLang="zh-SG" b="0" i="1" smtClean="0">
                            <a:latin typeface="Cambria Math" panose="02040503050406030204" pitchFamily="18" charset="0"/>
                          </a:rPr>
                          <m:t>∗</m:t>
                        </m:r>
                      </m:sup>
                    </m:sSup>
                    <m:r>
                      <a:rPr lang="en-US" altLang="zh-SG" b="0" i="1" smtClean="0">
                        <a:latin typeface="Cambria Math" panose="02040503050406030204" pitchFamily="18" charset="0"/>
                      </a:rPr>
                      <m:t>=</m:t>
                    </m:r>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arg</m:t>
                        </m:r>
                      </m:fName>
                      <m:e>
                        <m:func>
                          <m:funcPr>
                            <m:ctrlPr>
                              <a:rPr lang="en-US" altLang="zh-SG" b="0" i="1" smtClean="0">
                                <a:latin typeface="Cambria Math" panose="02040503050406030204" pitchFamily="18" charset="0"/>
                              </a:rPr>
                            </m:ctrlPr>
                          </m:funcPr>
                          <m:fName>
                            <m:limLow>
                              <m:limLowPr>
                                <m:ctrlPr>
                                  <a:rPr lang="en-US" altLang="zh-SG" b="0" i="1" smtClean="0">
                                    <a:latin typeface="Cambria Math" panose="02040503050406030204" pitchFamily="18" charset="0"/>
                                  </a:rPr>
                                </m:ctrlPr>
                              </m:limLowPr>
                              <m:e>
                                <m:r>
                                  <m:rPr>
                                    <m:sty m:val="p"/>
                                  </m:rPr>
                                  <a:rPr lang="en-US" altLang="zh-SG" b="0" i="0" smtClean="0">
                                    <a:latin typeface="Cambria Math" panose="02040503050406030204" pitchFamily="18" charset="0"/>
                                  </a:rPr>
                                  <m:t>max</m:t>
                                </m:r>
                              </m:e>
                              <m:lim>
                                <m:r>
                                  <a:rPr lang="en-US" altLang="zh-SG" b="0" i="1" smtClean="0">
                                    <a:latin typeface="Cambria Math" panose="02040503050406030204" pitchFamily="18" charset="0"/>
                                  </a:rPr>
                                  <m:t>𝜃</m:t>
                                </m:r>
                              </m:lim>
                            </m:limLow>
                          </m:fName>
                          <m:e>
                            <m:r>
                              <a:rPr lang="en-SG" altLang="zh-SG" i="1">
                                <a:latin typeface="Cambria Math" panose="02040503050406030204" pitchFamily="18" charset="0"/>
                              </a:rPr>
                              <m:t>𝐿</m:t>
                            </m:r>
                            <m:d>
                              <m:dPr>
                                <m:ctrlPr>
                                  <a:rPr lang="en-SG" altLang="zh-SG" i="1">
                                    <a:latin typeface="Cambria Math" panose="02040503050406030204" pitchFamily="18" charset="0"/>
                                  </a:rPr>
                                </m:ctrlPr>
                              </m:dPr>
                              <m:e>
                                <m:sSubSup>
                                  <m:sSubSupPr>
                                    <m:ctrlPr>
                                      <a:rPr lang="en-SG" altLang="zh-SG" i="1">
                                        <a:latin typeface="Cambria Math" panose="02040503050406030204" pitchFamily="18" charset="0"/>
                                      </a:rPr>
                                    </m:ctrlPr>
                                  </m:sSubSupPr>
                                  <m:e>
                                    <m:d>
                                      <m:dPr>
                                        <m:begChr m:val="{"/>
                                        <m:endChr m:val="}"/>
                                        <m:ctrlPr>
                                          <a:rPr lang="en-SG" altLang="zh-SG" i="1">
                                            <a:latin typeface="Cambria Math" panose="02040503050406030204" pitchFamily="18" charset="0"/>
                                          </a:rPr>
                                        </m:ctrlPr>
                                      </m:dPr>
                                      <m:e>
                                        <m:sSup>
                                          <m:sSupPr>
                                            <m:ctrlPr>
                                              <a:rPr lang="en-SG" altLang="zh-SG" i="1">
                                                <a:latin typeface="Cambria Math" panose="02040503050406030204" pitchFamily="18" charset="0"/>
                                              </a:rPr>
                                            </m:ctrlPr>
                                          </m:sSupPr>
                                          <m:e>
                                            <m:r>
                                              <a:rPr lang="en-SG" altLang="zh-SG" i="1">
                                                <a:latin typeface="Cambria Math" panose="02040503050406030204" pitchFamily="18" charset="0"/>
                                              </a:rPr>
                                              <m:t>𝑥</m:t>
                                            </m:r>
                                          </m:e>
                                          <m:sup>
                                            <m:r>
                                              <a:rPr lang="en-SG" altLang="zh-SG" i="1">
                                                <a:latin typeface="Cambria Math" panose="02040503050406030204" pitchFamily="18" charset="0"/>
                                              </a:rPr>
                                              <m:t>𝑖</m:t>
                                            </m:r>
                                          </m:sup>
                                        </m:sSup>
                                      </m:e>
                                    </m:d>
                                  </m:e>
                                  <m:sub>
                                    <m:r>
                                      <a:rPr lang="en-SG" altLang="zh-SG" i="1">
                                        <a:latin typeface="Cambria Math" panose="02040503050406030204" pitchFamily="18" charset="0"/>
                                      </a:rPr>
                                      <m:t>𝑖</m:t>
                                    </m:r>
                                    <m:r>
                                      <a:rPr lang="en-SG" altLang="zh-SG" i="1">
                                        <a:latin typeface="Cambria Math" panose="02040503050406030204" pitchFamily="18" charset="0"/>
                                      </a:rPr>
                                      <m:t>=1</m:t>
                                    </m:r>
                                  </m:sub>
                                  <m:sup>
                                    <m:r>
                                      <a:rPr lang="en-SG" altLang="zh-SG" i="1">
                                        <a:latin typeface="Cambria Math" panose="02040503050406030204" pitchFamily="18" charset="0"/>
                                      </a:rPr>
                                      <m:t>𝑁</m:t>
                                    </m:r>
                                  </m:sup>
                                </m:sSubSup>
                                <m:r>
                                  <a:rPr lang="en-SG" altLang="zh-SG" i="1">
                                    <a:latin typeface="Cambria Math" panose="02040503050406030204" pitchFamily="18" charset="0"/>
                                  </a:rPr>
                                  <m:t>, </m:t>
                                </m:r>
                                <m:r>
                                  <a:rPr lang="en-SG" altLang="zh-SG" i="1">
                                    <a:latin typeface="Cambria Math" panose="02040503050406030204" pitchFamily="18" charset="0"/>
                                  </a:rPr>
                                  <m:t>𝜃</m:t>
                                </m:r>
                              </m:e>
                            </m:d>
                          </m:e>
                        </m:func>
                      </m:e>
                    </m:func>
                    <m:r>
                      <a:rPr lang="en-US" altLang="zh-SG" b="0" i="1" smtClean="0">
                        <a:latin typeface="Cambria Math" panose="02040503050406030204" pitchFamily="18" charset="0"/>
                      </a:rPr>
                      <m:t>=</m:t>
                    </m:r>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arg</m:t>
                        </m:r>
                      </m:fName>
                      <m:e>
                        <m:func>
                          <m:funcPr>
                            <m:ctrlPr>
                              <a:rPr lang="en-US" altLang="zh-SG" b="0" i="1" smtClean="0">
                                <a:latin typeface="Cambria Math" panose="02040503050406030204" pitchFamily="18" charset="0"/>
                              </a:rPr>
                            </m:ctrlPr>
                          </m:funcPr>
                          <m:fName>
                            <m:limLow>
                              <m:limLowPr>
                                <m:ctrlPr>
                                  <a:rPr lang="en-US" altLang="zh-SG" b="0" i="1" smtClean="0">
                                    <a:latin typeface="Cambria Math" panose="02040503050406030204" pitchFamily="18" charset="0"/>
                                  </a:rPr>
                                </m:ctrlPr>
                              </m:limLowPr>
                              <m:e>
                                <m:r>
                                  <m:rPr>
                                    <m:sty m:val="p"/>
                                  </m:rPr>
                                  <a:rPr lang="en-US" altLang="zh-SG" b="0" i="0" smtClean="0">
                                    <a:latin typeface="Cambria Math" panose="02040503050406030204" pitchFamily="18" charset="0"/>
                                  </a:rPr>
                                  <m:t>max</m:t>
                                </m:r>
                              </m:e>
                              <m:lim>
                                <m:r>
                                  <a:rPr lang="en-US" altLang="zh-SG" b="0" i="1" smtClean="0">
                                    <a:latin typeface="Cambria Math" panose="02040503050406030204" pitchFamily="18" charset="0"/>
                                  </a:rPr>
                                  <m:t>𝜃</m:t>
                                </m:r>
                              </m:lim>
                            </m:limLow>
                          </m:fName>
                          <m:e>
                            <m:nary>
                              <m:naryPr>
                                <m:chr m:val="∑"/>
                                <m:ctrlPr>
                                  <a:rPr lang="en-SG" altLang="zh-SG" i="1">
                                    <a:latin typeface="Cambria Math" panose="02040503050406030204" pitchFamily="18" charset="0"/>
                                  </a:rPr>
                                </m:ctrlPr>
                              </m:naryPr>
                              <m:sub>
                                <m:r>
                                  <a:rPr lang="en-SG" altLang="zh-SG" i="1">
                                    <a:latin typeface="Cambria Math" panose="02040503050406030204" pitchFamily="18" charset="0"/>
                                  </a:rPr>
                                  <m:t>𝑖</m:t>
                                </m:r>
                                <m:r>
                                  <a:rPr lang="en-SG" altLang="zh-SG" i="1">
                                    <a:latin typeface="Cambria Math" panose="02040503050406030204" pitchFamily="18" charset="0"/>
                                  </a:rPr>
                                  <m:t>=1</m:t>
                                </m:r>
                              </m:sub>
                              <m:sup>
                                <m:r>
                                  <a:rPr lang="en-SG" altLang="zh-SG" i="1">
                                    <a:latin typeface="Cambria Math" panose="02040503050406030204" pitchFamily="18" charset="0"/>
                                  </a:rPr>
                                  <m:t>𝑁</m:t>
                                </m:r>
                              </m:sup>
                              <m:e>
                                <m:func>
                                  <m:funcPr>
                                    <m:ctrlPr>
                                      <a:rPr lang="en-SG" altLang="zh-SG" i="1">
                                        <a:latin typeface="Cambria Math" panose="02040503050406030204" pitchFamily="18" charset="0"/>
                                      </a:rPr>
                                    </m:ctrlPr>
                                  </m:funcPr>
                                  <m:fName>
                                    <m:r>
                                      <m:rPr>
                                        <m:sty m:val="p"/>
                                      </m:rPr>
                                      <a:rPr lang="en-SG" altLang="zh-SG">
                                        <a:latin typeface="Cambria Math" panose="02040503050406030204" pitchFamily="18" charset="0"/>
                                      </a:rPr>
                                      <m:t>log</m:t>
                                    </m:r>
                                  </m:fName>
                                  <m:e>
                                    <m:sSub>
                                      <m:sSubPr>
                                        <m:ctrlPr>
                                          <a:rPr lang="en-SG" altLang="zh-SG" i="1">
                                            <a:latin typeface="Cambria Math" panose="02040503050406030204" pitchFamily="18" charset="0"/>
                                          </a:rPr>
                                        </m:ctrlPr>
                                      </m:sSubPr>
                                      <m:e>
                                        <m:r>
                                          <a:rPr lang="en-SG" altLang="zh-SG" i="1">
                                            <a:latin typeface="Cambria Math" panose="02040503050406030204" pitchFamily="18" charset="0"/>
                                          </a:rPr>
                                          <m:t>𝑝</m:t>
                                        </m:r>
                                      </m:e>
                                      <m:sub>
                                        <m:r>
                                          <a:rPr lang="en-SG" altLang="zh-SG" i="1">
                                            <a:latin typeface="Cambria Math" panose="02040503050406030204" pitchFamily="18" charset="0"/>
                                          </a:rPr>
                                          <m:t>𝜃</m:t>
                                        </m:r>
                                      </m:sub>
                                    </m:sSub>
                                    <m:r>
                                      <a:rPr lang="en-SG" altLang="zh-SG" i="1">
                                        <a:latin typeface="Cambria Math" panose="02040503050406030204" pitchFamily="18" charset="0"/>
                                      </a:rPr>
                                      <m:t>(</m:t>
                                    </m:r>
                                    <m:sSup>
                                      <m:sSupPr>
                                        <m:ctrlPr>
                                          <a:rPr lang="en-SG" altLang="zh-SG" i="1">
                                            <a:latin typeface="Cambria Math" panose="02040503050406030204" pitchFamily="18" charset="0"/>
                                          </a:rPr>
                                        </m:ctrlPr>
                                      </m:sSupPr>
                                      <m:e>
                                        <m:r>
                                          <a:rPr lang="en-SG" altLang="zh-SG" i="1">
                                            <a:latin typeface="Cambria Math" panose="02040503050406030204" pitchFamily="18" charset="0"/>
                                          </a:rPr>
                                          <m:t>𝑥</m:t>
                                        </m:r>
                                      </m:e>
                                      <m:sup>
                                        <m:r>
                                          <a:rPr lang="en-SG" altLang="zh-SG" i="1">
                                            <a:latin typeface="Cambria Math" panose="02040503050406030204" pitchFamily="18" charset="0"/>
                                          </a:rPr>
                                          <m:t>𝑖</m:t>
                                        </m:r>
                                      </m:sup>
                                    </m:sSup>
                                    <m:r>
                                      <a:rPr lang="en-SG" altLang="zh-SG" i="1">
                                        <a:latin typeface="Cambria Math" panose="02040503050406030204" pitchFamily="18" charset="0"/>
                                      </a:rPr>
                                      <m:t>)</m:t>
                                    </m:r>
                                  </m:e>
                                </m:func>
                              </m:e>
                            </m:nary>
                          </m:e>
                        </m:func>
                      </m:e>
                    </m:func>
                    <m:r>
                      <a:rPr lang="en-US" altLang="zh-SG" b="0" i="1" smtClean="0">
                        <a:latin typeface="Cambria Math" panose="02040503050406030204" pitchFamily="18" charset="0"/>
                      </a:rPr>
                      <m:t>=</m:t>
                    </m:r>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arg</m:t>
                        </m:r>
                      </m:fName>
                      <m:e>
                        <m:func>
                          <m:funcPr>
                            <m:ctrlPr>
                              <a:rPr lang="en-US" altLang="zh-SG" b="0" i="1" smtClean="0">
                                <a:latin typeface="Cambria Math" panose="02040503050406030204" pitchFamily="18" charset="0"/>
                              </a:rPr>
                            </m:ctrlPr>
                          </m:funcPr>
                          <m:fName>
                            <m:limLow>
                              <m:limLowPr>
                                <m:ctrlPr>
                                  <a:rPr lang="en-US" altLang="zh-SG" b="0" i="1" smtClean="0">
                                    <a:latin typeface="Cambria Math" panose="02040503050406030204" pitchFamily="18" charset="0"/>
                                  </a:rPr>
                                </m:ctrlPr>
                              </m:limLowPr>
                              <m:e>
                                <m:r>
                                  <m:rPr>
                                    <m:sty m:val="p"/>
                                  </m:rPr>
                                  <a:rPr lang="en-US" altLang="zh-SG" b="0" i="0" smtClean="0">
                                    <a:latin typeface="Cambria Math" panose="02040503050406030204" pitchFamily="18" charset="0"/>
                                  </a:rPr>
                                  <m:t>max</m:t>
                                </m:r>
                              </m:e>
                              <m:lim>
                                <m:r>
                                  <a:rPr lang="en-US" altLang="zh-SG" b="0" i="1" smtClean="0">
                                    <a:latin typeface="Cambria Math" panose="02040503050406030204" pitchFamily="18" charset="0"/>
                                  </a:rPr>
                                  <m:t>𝜃</m:t>
                                </m:r>
                              </m:lim>
                            </m:limLow>
                          </m:fName>
                          <m:e>
                            <m:nary>
                              <m:naryPr>
                                <m:chr m:val="∑"/>
                                <m:ctrlPr>
                                  <a:rPr lang="en-SG" altLang="zh-SG" i="1">
                                    <a:latin typeface="Cambria Math" panose="02040503050406030204" pitchFamily="18" charset="0"/>
                                  </a:rPr>
                                </m:ctrlPr>
                              </m:naryPr>
                              <m:sub>
                                <m:r>
                                  <a:rPr lang="en-SG" altLang="zh-SG" i="1">
                                    <a:latin typeface="Cambria Math" panose="02040503050406030204" pitchFamily="18" charset="0"/>
                                  </a:rPr>
                                  <m:t>𝑖</m:t>
                                </m:r>
                                <m:r>
                                  <a:rPr lang="en-SG" altLang="zh-SG" i="1">
                                    <a:latin typeface="Cambria Math" panose="02040503050406030204" pitchFamily="18" charset="0"/>
                                  </a:rPr>
                                  <m:t>=1</m:t>
                                </m:r>
                              </m:sub>
                              <m:sup>
                                <m:r>
                                  <a:rPr lang="en-SG" altLang="zh-SG" i="1">
                                    <a:latin typeface="Cambria Math" panose="02040503050406030204" pitchFamily="18" charset="0"/>
                                  </a:rPr>
                                  <m:t>𝑁</m:t>
                                </m:r>
                              </m:sup>
                              <m:e>
                                <m:func>
                                  <m:funcPr>
                                    <m:ctrlPr>
                                      <a:rPr lang="en-SG" altLang="zh-SG" i="1">
                                        <a:latin typeface="Cambria Math" panose="02040503050406030204" pitchFamily="18" charset="0"/>
                                      </a:rPr>
                                    </m:ctrlPr>
                                  </m:funcPr>
                                  <m:fName>
                                    <m:r>
                                      <m:rPr>
                                        <m:sty m:val="p"/>
                                      </m:rPr>
                                      <a:rPr lang="en-SG" altLang="zh-SG">
                                        <a:latin typeface="Cambria Math" panose="02040503050406030204" pitchFamily="18" charset="0"/>
                                      </a:rPr>
                                      <m:t>log</m:t>
                                    </m:r>
                                  </m:fName>
                                  <m:e>
                                    <m:nary>
                                      <m:naryPr>
                                        <m:supHide m:val="on"/>
                                        <m:ctrlPr>
                                          <a:rPr lang="en-US" altLang="zh-SG" b="0" i="1" smtClean="0">
                                            <a:latin typeface="Cambria Math" panose="02040503050406030204" pitchFamily="18" charset="0"/>
                                          </a:rPr>
                                        </m:ctrlPr>
                                      </m:naryPr>
                                      <m:sub>
                                        <m:r>
                                          <a:rPr lang="en-US" altLang="zh-SG" b="0" i="1" smtClean="0">
                                            <a:latin typeface="Cambria Math" panose="02040503050406030204" pitchFamily="18" charset="0"/>
                                          </a:rPr>
                                          <m:t>𝑧</m:t>
                                        </m:r>
                                      </m:sub>
                                      <m:sup/>
                                      <m:e>
                                        <m:r>
                                          <a:rPr lang="en-US" altLang="zh-SG" b="0" i="1" smtClean="0">
                                            <a:latin typeface="Cambria Math" panose="02040503050406030204" pitchFamily="18" charset="0"/>
                                          </a:rPr>
                                          <m:t>𝒩</m:t>
                                        </m:r>
                                        <m:d>
                                          <m:dPr>
                                            <m:ctrlPr>
                                              <a:rPr lang="en-US" altLang="zh-SG" b="0" i="1" smtClean="0">
                                                <a:latin typeface="Cambria Math" panose="02040503050406030204" pitchFamily="18" charset="0"/>
                                              </a:rPr>
                                            </m:ctrlPr>
                                          </m:dPr>
                                          <m:e>
                                            <m:sSup>
                                              <m:sSupPr>
                                                <m:ctrlPr>
                                                  <a:rPr lang="en-SG" altLang="zh-SG" i="1">
                                                    <a:latin typeface="Cambria Math" panose="02040503050406030204" pitchFamily="18" charset="0"/>
                                                  </a:rPr>
                                                </m:ctrlPr>
                                              </m:sSupPr>
                                              <m:e>
                                                <m:r>
                                                  <a:rPr lang="en-SG" altLang="zh-SG" i="1">
                                                    <a:latin typeface="Cambria Math" panose="02040503050406030204" pitchFamily="18" charset="0"/>
                                                  </a:rPr>
                                                  <m:t>𝑥</m:t>
                                                </m:r>
                                              </m:e>
                                              <m:sup>
                                                <m:r>
                                                  <a:rPr lang="en-SG" altLang="zh-SG" i="1">
                                                    <a:latin typeface="Cambria Math" panose="02040503050406030204" pitchFamily="18" charset="0"/>
                                                  </a:rPr>
                                                  <m:t>𝑖</m:t>
                                                </m:r>
                                              </m:sup>
                                            </m:sSup>
                                            <m:r>
                                              <a:rPr lang="en-US" altLang="zh-SG" b="0" i="1" smtClean="0">
                                                <a:latin typeface="Cambria Math" panose="02040503050406030204" pitchFamily="18" charset="0"/>
                                              </a:rPr>
                                              <m:t>;</m:t>
                                            </m:r>
                                            <m:sSubSup>
                                              <m:sSubSupPr>
                                                <m:ctrlPr>
                                                  <a:rPr lang="en-US" altLang="zh-SG" b="0" i="1" smtClean="0">
                                                    <a:latin typeface="Cambria Math" panose="02040503050406030204" pitchFamily="18" charset="0"/>
                                                  </a:rPr>
                                                </m:ctrlPr>
                                              </m:sSubSupPr>
                                              <m:e>
                                                <m:r>
                                                  <a:rPr lang="en-US" altLang="zh-SG" b="0" i="1" smtClean="0">
                                                    <a:latin typeface="Cambria Math" panose="02040503050406030204" pitchFamily="18" charset="0"/>
                                                  </a:rPr>
                                                  <m:t>𝑔</m:t>
                                                </m:r>
                                              </m:e>
                                              <m:sub>
                                                <m:r>
                                                  <a:rPr lang="en-US" altLang="zh-SG" b="0" i="1" smtClean="0">
                                                    <a:latin typeface="Cambria Math" panose="02040503050406030204" pitchFamily="18" charset="0"/>
                                                  </a:rPr>
                                                  <m:t>𝜃</m:t>
                                                </m:r>
                                              </m:sub>
                                              <m:sup>
                                                <m:r>
                                                  <a:rPr lang="en-US" altLang="zh-SG" b="0" i="1" smtClean="0">
                                                    <a:latin typeface="Cambria Math" panose="02040503050406030204" pitchFamily="18" charset="0"/>
                                                  </a:rPr>
                                                  <m:t>𝜇</m:t>
                                                </m:r>
                                              </m:sup>
                                            </m:sSubSup>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𝑧</m:t>
                                                </m:r>
                                              </m:e>
                                            </m:d>
                                            <m:r>
                                              <a:rPr lang="en-US" altLang="zh-SG" b="0" i="1" smtClean="0">
                                                <a:latin typeface="Cambria Math" panose="02040503050406030204" pitchFamily="18" charset="0"/>
                                              </a:rPr>
                                              <m:t>,</m:t>
                                            </m:r>
                                            <m:sSubSup>
                                              <m:sSubSupPr>
                                                <m:ctrlPr>
                                                  <a:rPr lang="en-US" altLang="zh-SG" i="1">
                                                    <a:latin typeface="Cambria Math" panose="02040503050406030204" pitchFamily="18" charset="0"/>
                                                  </a:rPr>
                                                </m:ctrlPr>
                                              </m:sSubSupPr>
                                              <m:e>
                                                <m:r>
                                                  <a:rPr lang="en-US" altLang="zh-SG" i="1">
                                                    <a:latin typeface="Cambria Math" panose="02040503050406030204" pitchFamily="18" charset="0"/>
                                                  </a:rPr>
                                                  <m:t>𝑔</m:t>
                                                </m:r>
                                              </m:e>
                                              <m:sub>
                                                <m:r>
                                                  <a:rPr lang="en-US" altLang="zh-SG" i="1">
                                                    <a:latin typeface="Cambria Math" panose="02040503050406030204" pitchFamily="18" charset="0"/>
                                                  </a:rPr>
                                                  <m:t>𝜃</m:t>
                                                </m:r>
                                              </m:sub>
                                              <m:sup>
                                                <m:sSup>
                                                  <m:sSupPr>
                                                    <m:ctrlPr>
                                                      <a:rPr lang="en-US" altLang="zh-SG" b="0" i="1" smtClean="0">
                                                        <a:latin typeface="Cambria Math" panose="02040503050406030204" pitchFamily="18" charset="0"/>
                                                        <a:ea typeface="Cambria Math" panose="02040503050406030204" pitchFamily="18" charset="0"/>
                                                      </a:rPr>
                                                    </m:ctrlPr>
                                                  </m:sSupPr>
                                                  <m:e>
                                                    <m:r>
                                                      <a:rPr lang="en-US" altLang="zh-SG" i="1">
                                                        <a:latin typeface="Cambria Math" panose="02040503050406030204" pitchFamily="18" charset="0"/>
                                                        <a:ea typeface="Cambria Math" panose="02040503050406030204" pitchFamily="18" charset="0"/>
                                                      </a:rPr>
                                                      <m:t>𝜎</m:t>
                                                    </m:r>
                                                  </m:e>
                                                  <m:sup>
                                                    <m:r>
                                                      <a:rPr lang="en-US" altLang="zh-SG" b="0" i="1" smtClean="0">
                                                        <a:latin typeface="Cambria Math" panose="02040503050406030204" pitchFamily="18" charset="0"/>
                                                        <a:ea typeface="Cambria Math" panose="02040503050406030204" pitchFamily="18" charset="0"/>
                                                      </a:rPr>
                                                      <m:t>2</m:t>
                                                    </m:r>
                                                  </m:sup>
                                                </m:sSup>
                                              </m:sup>
                                            </m:sSubSup>
                                            <m:d>
                                              <m:dPr>
                                                <m:ctrlPr>
                                                  <a:rPr lang="en-US" altLang="zh-SG" i="1">
                                                    <a:latin typeface="Cambria Math" panose="02040503050406030204" pitchFamily="18" charset="0"/>
                                                  </a:rPr>
                                                </m:ctrlPr>
                                              </m:dPr>
                                              <m:e>
                                                <m:r>
                                                  <a:rPr lang="en-US" altLang="zh-SG" i="1">
                                                    <a:latin typeface="Cambria Math" panose="02040503050406030204" pitchFamily="18" charset="0"/>
                                                  </a:rPr>
                                                  <m:t>𝑧</m:t>
                                                </m:r>
                                              </m:e>
                                            </m:d>
                                          </m:e>
                                        </m:d>
                                        <m:r>
                                          <a:rPr lang="en-US" altLang="zh-SG" b="0" i="1" smtClean="0">
                                            <a:latin typeface="Cambria Math" panose="02040503050406030204" pitchFamily="18" charset="0"/>
                                          </a:rPr>
                                          <m:t>𝒩</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𝑧</m:t>
                                            </m:r>
                                            <m:r>
                                              <a:rPr lang="en-US" altLang="zh-SG" b="0" i="1" smtClean="0">
                                                <a:latin typeface="Cambria Math" panose="02040503050406030204" pitchFamily="18" charset="0"/>
                                              </a:rPr>
                                              <m:t>;0,</m:t>
                                            </m:r>
                                            <m:r>
                                              <a:rPr lang="en-US" altLang="zh-SG" b="1" i="0" smtClean="0">
                                                <a:latin typeface="Cambria Math" panose="02040503050406030204" pitchFamily="18" charset="0"/>
                                              </a:rPr>
                                              <m:t>𝐈</m:t>
                                            </m:r>
                                          </m:e>
                                        </m:d>
                                        <m:r>
                                          <a:rPr lang="en-US" altLang="zh-SG" b="0" i="1" smtClean="0">
                                            <a:latin typeface="Cambria Math" panose="02040503050406030204" pitchFamily="18" charset="0"/>
                                          </a:rPr>
                                          <m:t>𝑑𝑧</m:t>
                                        </m:r>
                                      </m:e>
                                    </m:nary>
                                  </m:e>
                                </m:func>
                              </m:e>
                            </m:nary>
                          </m:e>
                        </m:func>
                      </m:e>
                    </m:func>
                  </m:oMath>
                </a14:m>
                <a:r>
                  <a:rPr lang="en-US" altLang="zh-SG" dirty="0"/>
                  <a:t>.</a:t>
                </a:r>
              </a:p>
              <a:p>
                <a:pPr lvl="1"/>
                <a:r>
                  <a:rPr lang="en-US" altLang="zh-SG" dirty="0"/>
                  <a:t>Difficult to obtain directly, apply certain mathematical tricks!</a:t>
                </a:r>
              </a:p>
              <a:p>
                <a:pPr lvl="1"/>
                <a:r>
                  <a:rPr lang="en-US" altLang="zh-SG" dirty="0"/>
                  <a:t>Trick 1: Approximate the objective via Sampling. (An Monte Carlo estimation of the integral)</a:t>
                </a:r>
                <a:endParaRPr lang="zh-SG" altLang="en-US" dirty="0"/>
              </a:p>
            </p:txBody>
          </p:sp>
        </mc:Choice>
        <mc:Fallback xmlns="">
          <p:sp>
            <p:nvSpPr>
              <p:cNvPr id="3" name="内容占位符 2">
                <a:extLst>
                  <a:ext uri="{FF2B5EF4-FFF2-40B4-BE49-F238E27FC236}">
                    <a16:creationId xmlns:a16="http://schemas.microsoft.com/office/drawing/2014/main" id="{93A77C1D-4295-0B0C-714D-00291E3A4229}"/>
                  </a:ext>
                </a:extLst>
              </p:cNvPr>
              <p:cNvSpPr>
                <a:spLocks noGrp="1" noRot="1" noChangeAspect="1" noMove="1" noResize="1" noEditPoints="1" noAdjustHandles="1" noChangeArrowheads="1" noChangeShapeType="1" noTextEdit="1"/>
              </p:cNvSpPr>
              <p:nvPr>
                <p:ph idx="1"/>
              </p:nvPr>
            </p:nvSpPr>
            <p:spPr>
              <a:xfrm>
                <a:off x="838200" y="1543051"/>
                <a:ext cx="10515600" cy="3141333"/>
              </a:xfrm>
              <a:blipFill>
                <a:blip r:embed="rId2"/>
                <a:stretch>
                  <a:fillRect t="-1942" b="-1553"/>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F99D1DED-BFE7-6303-8757-592E95594E08}"/>
              </a:ext>
            </a:extLst>
          </p:cNvPr>
          <p:cNvPicPr>
            <a:picLocks noChangeAspect="1"/>
          </p:cNvPicPr>
          <p:nvPr/>
        </p:nvPicPr>
        <p:blipFill>
          <a:blip r:embed="rId3"/>
          <a:stretch>
            <a:fillRect/>
          </a:stretch>
        </p:blipFill>
        <p:spPr>
          <a:xfrm>
            <a:off x="3987942" y="4655741"/>
            <a:ext cx="4216116" cy="2117862"/>
          </a:xfrm>
          <a:prstGeom prst="rect">
            <a:avLst/>
          </a:prstGeom>
        </p:spPr>
      </p:pic>
      <p:pic>
        <p:nvPicPr>
          <p:cNvPr id="4" name="图片 6">
            <a:extLst>
              <a:ext uri="{FF2B5EF4-FFF2-40B4-BE49-F238E27FC236}">
                <a16:creationId xmlns:a16="http://schemas.microsoft.com/office/drawing/2014/main" id="{91DA299D-B479-1B1F-B6E7-317651CF2669}"/>
              </a:ext>
            </a:extLst>
          </p:cNvPr>
          <p:cNvPicPr>
            <a:picLocks noChangeAspect="1"/>
          </p:cNvPicPr>
          <p:nvPr/>
        </p:nvPicPr>
        <p:blipFill>
          <a:blip r:embed="rId4"/>
          <a:stretch>
            <a:fillRect/>
          </a:stretch>
        </p:blipFill>
        <p:spPr>
          <a:xfrm>
            <a:off x="6554052" y="1543050"/>
            <a:ext cx="4799748" cy="5119732"/>
          </a:xfrm>
          <a:prstGeom prst="rect">
            <a:avLst/>
          </a:prstGeom>
        </p:spPr>
      </p:pic>
    </p:spTree>
    <p:extLst>
      <p:ext uri="{BB962C8B-B14F-4D97-AF65-F5344CB8AC3E}">
        <p14:creationId xmlns:p14="http://schemas.microsoft.com/office/powerpoint/2010/main" val="204486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22F33-0CAC-7559-A30D-B5726EC78A8B}"/>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F103D3-CC65-60BD-8D1E-978C772B4D31}"/>
                  </a:ext>
                </a:extLst>
              </p:cNvPr>
              <p:cNvSpPr>
                <a:spLocks noGrp="1"/>
              </p:cNvSpPr>
              <p:nvPr>
                <p:ph idx="1"/>
              </p:nvPr>
            </p:nvSpPr>
            <p:spPr>
              <a:xfrm>
                <a:off x="838200" y="1543050"/>
                <a:ext cx="10515600" cy="2906349"/>
              </a:xfrm>
            </p:spPr>
            <p:txBody>
              <a:bodyPr/>
              <a:lstStyle/>
              <a:p>
                <a:r>
                  <a:rPr lang="en-US" altLang="zh-CN" dirty="0"/>
                  <a:t>Trick 2: Efficient Approximation via Importance Sampling:</a:t>
                </a:r>
              </a:p>
              <a:p>
                <a:pPr lvl="1"/>
                <a:r>
                  <a:rPr lang="en-US" altLang="zh-SG" dirty="0"/>
                  <a:t>Problem with Trick 1: higher dimension </a:t>
                </a:r>
                <a14:m>
                  <m:oMath xmlns:m="http://schemas.openxmlformats.org/officeDocument/2006/math">
                    <m:r>
                      <a:rPr lang="en-US" altLang="zh-SG" b="0" i="1" smtClean="0">
                        <a:latin typeface="Cambria Math" panose="02040503050406030204" pitchFamily="18" charset="0"/>
                      </a:rPr>
                      <m:t>𝑧</m:t>
                    </m:r>
                  </m:oMath>
                </a14:m>
                <a:r>
                  <a:rPr lang="en-US" altLang="zh-SG" dirty="0"/>
                  <a:t>, more samples needed. But w</a:t>
                </a:r>
                <a:r>
                  <a:rPr lang="en-US" altLang="zh-CN" dirty="0"/>
                  <a:t>hen approx. the likelihood intensity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SG" dirty="0"/>
                  <a:t>, only sample </a:t>
                </a:r>
                <a14:m>
                  <m:oMath xmlns:m="http://schemas.openxmlformats.org/officeDocument/2006/math">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𝑧</m:t>
                        </m:r>
                      </m:e>
                      <m:sup>
                        <m:r>
                          <a:rPr lang="en-US" altLang="zh-SG" b="0" i="1" smtClean="0">
                            <a:latin typeface="Cambria Math" panose="02040503050406030204" pitchFamily="18" charset="0"/>
                          </a:rPr>
                          <m:t>(2)</m:t>
                        </m:r>
                      </m:sup>
                    </m:sSup>
                  </m:oMath>
                </a14:m>
                <a:r>
                  <a:rPr lang="zh-SG" altLang="en-US" dirty="0"/>
                  <a:t> </a:t>
                </a:r>
                <a:r>
                  <a:rPr lang="en-US" altLang="zh-SG" dirty="0"/>
                  <a:t>works.</a:t>
                </a:r>
              </a:p>
              <a:p>
                <a:pPr lvl="1"/>
                <a:r>
                  <a:rPr lang="en-US" altLang="zh-SG" dirty="0"/>
                  <a:t>Importance sampling: only sample </a:t>
                </a:r>
                <a14:m>
                  <m:oMath xmlns:m="http://schemas.openxmlformats.org/officeDocument/2006/math">
                    <m:r>
                      <a:rPr lang="en-US" altLang="zh-SG" i="1" dirty="0" smtClean="0">
                        <a:latin typeface="Cambria Math" panose="02040503050406030204" pitchFamily="18" charset="0"/>
                      </a:rPr>
                      <m:t>𝑧</m:t>
                    </m:r>
                  </m:oMath>
                </a14:m>
                <a:r>
                  <a:rPr lang="en-US" altLang="zh-SG" dirty="0"/>
                  <a:t> values that place high probability on </a:t>
                </a:r>
                <a14:m>
                  <m:oMath xmlns:m="http://schemas.openxmlformats.org/officeDocument/2006/math">
                    <m:r>
                      <a:rPr lang="en-US" altLang="zh-SG" i="1" dirty="0" smtClean="0">
                        <a:latin typeface="Cambria Math" panose="02040503050406030204" pitchFamily="18" charset="0"/>
                      </a:rPr>
                      <m:t>𝑥</m:t>
                    </m:r>
                  </m:oMath>
                </a14:m>
                <a:r>
                  <a:rPr lang="en-US" altLang="zh-SG" dirty="0"/>
                  <a:t>, where values of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r>
                      <a:rPr lang="en-US" altLang="zh-SG" b="0" i="1" smtClean="0">
                        <a:latin typeface="Cambria Math" panose="02040503050406030204" pitchFamily="18" charset="0"/>
                      </a:rPr>
                      <m:t>𝑧</m:t>
                    </m:r>
                    <m:r>
                      <a:rPr lang="en-US" altLang="zh-SG" b="0" i="1" smtClean="0">
                        <a:latin typeface="Cambria Math" panose="02040503050406030204" pitchFamily="18" charset="0"/>
                      </a:rPr>
                      <m:t>)</m:t>
                    </m:r>
                  </m:oMath>
                </a14:m>
                <a:r>
                  <a:rPr lang="zh-SG" altLang="en-US" dirty="0"/>
                  <a:t> </a:t>
                </a:r>
                <a:r>
                  <a:rPr lang="en-US" altLang="zh-SG" dirty="0"/>
                  <a:t>is large.</a:t>
                </a:r>
              </a:p>
              <a:p>
                <a:pPr lvl="1"/>
                <a:r>
                  <a:rPr lang="en-US" altLang="zh-SG" dirty="0"/>
                  <a:t>Define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𝑞</m:t>
                        </m:r>
                      </m:e>
                      <m:sub>
                        <m:r>
                          <a:rPr lang="en-US" altLang="zh-SG" b="0" i="1" smtClean="0">
                            <a:latin typeface="Cambria Math" panose="02040503050406030204" pitchFamily="18" charset="0"/>
                          </a:rPr>
                          <m:t>𝑧</m:t>
                        </m:r>
                      </m:sub>
                    </m:sSub>
                  </m:oMath>
                </a14:m>
                <a:r>
                  <a:rPr lang="zh-SG" altLang="en-US" dirty="0"/>
                  <a:t> </a:t>
                </a:r>
                <a:r>
                  <a:rPr lang="en-US" altLang="zh-SG" dirty="0"/>
                  <a:t>whose optimal is </a:t>
                </a:r>
                <a14:m>
                  <m:oMath xmlns:m="http://schemas.openxmlformats.org/officeDocument/2006/math">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𝑞</m:t>
                        </m:r>
                      </m:e>
                      <m:sup>
                        <m:r>
                          <a:rPr lang="en-US" altLang="zh-SG" b="0" i="1" smtClean="0">
                            <a:latin typeface="Cambria Math" panose="02040503050406030204" pitchFamily="18" charset="0"/>
                          </a:rPr>
                          <m:t>∗</m:t>
                        </m:r>
                      </m:sup>
                    </m:sSup>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r>
                      <a:rPr lang="en-US" altLang="zh-SG" b="0" i="1" smtClean="0">
                        <a:latin typeface="Cambria Math" panose="02040503050406030204" pitchFamily="18" charset="0"/>
                      </a:rPr>
                      <m:t>(</m:t>
                    </m:r>
                    <m:r>
                      <a:rPr lang="en-US" altLang="zh-SG" b="0" i="1" smtClean="0">
                        <a:latin typeface="Cambria Math" panose="02040503050406030204" pitchFamily="18" charset="0"/>
                      </a:rPr>
                      <m:t>𝑍</m:t>
                    </m:r>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oMath>
                </a14:m>
                <a:r>
                  <a:rPr lang="en-US" altLang="zh-SG" dirty="0"/>
                  <a:t>: a prediction of which </a:t>
                </a:r>
                <a14:m>
                  <m:oMath xmlns:m="http://schemas.openxmlformats.org/officeDocument/2006/math">
                    <m:r>
                      <a:rPr lang="en-US" altLang="zh-SG" b="0" i="1" smtClean="0">
                        <a:latin typeface="Cambria Math" panose="02040503050406030204" pitchFamily="18" charset="0"/>
                      </a:rPr>
                      <m:t>𝑧</m:t>
                    </m:r>
                  </m:oMath>
                </a14:m>
                <a:r>
                  <a:rPr lang="zh-SG" altLang="en-US" dirty="0"/>
                  <a:t> </a:t>
                </a:r>
                <a:r>
                  <a:rPr lang="en-US" altLang="zh-SG" dirty="0"/>
                  <a:t>values most likely to have generated the observed </a:t>
                </a:r>
                <a14:m>
                  <m:oMath xmlns:m="http://schemas.openxmlformats.org/officeDocument/2006/math">
                    <m:r>
                      <a:rPr lang="en-US" altLang="zh-SG" b="0" i="1" smtClean="0">
                        <a:latin typeface="Cambria Math" panose="02040503050406030204" pitchFamily="18" charset="0"/>
                      </a:rPr>
                      <m:t>𝑥</m:t>
                    </m:r>
                  </m:oMath>
                </a14:m>
                <a:r>
                  <a:rPr lang="en-US" altLang="zh-SG" dirty="0"/>
                  <a:t>.</a:t>
                </a:r>
                <a:endParaRPr lang="zh-SG" altLang="en-US" dirty="0"/>
              </a:p>
            </p:txBody>
          </p:sp>
        </mc:Choice>
        <mc:Fallback xmlns="">
          <p:sp>
            <p:nvSpPr>
              <p:cNvPr id="3" name="内容占位符 2">
                <a:extLst>
                  <a:ext uri="{FF2B5EF4-FFF2-40B4-BE49-F238E27FC236}">
                    <a16:creationId xmlns:a16="http://schemas.microsoft.com/office/drawing/2014/main" id="{54F103D3-CC65-60BD-8D1E-978C772B4D31}"/>
                  </a:ext>
                </a:extLst>
              </p:cNvPr>
              <p:cNvSpPr>
                <a:spLocks noGrp="1" noRot="1" noChangeAspect="1" noMove="1" noResize="1" noEditPoints="1" noAdjustHandles="1" noChangeArrowheads="1" noChangeShapeType="1" noTextEdit="1"/>
              </p:cNvSpPr>
              <p:nvPr>
                <p:ph idx="1"/>
              </p:nvPr>
            </p:nvSpPr>
            <p:spPr>
              <a:xfrm>
                <a:off x="838200" y="1543050"/>
                <a:ext cx="10515600" cy="2906349"/>
              </a:xfrm>
              <a:blipFill>
                <a:blip r:embed="rId3"/>
                <a:stretch>
                  <a:fillRect t="-2096" r="-812" b="-6709"/>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D1D73B95-A0A9-AA6F-4A2D-0AC28CD8A980}"/>
              </a:ext>
            </a:extLst>
          </p:cNvPr>
          <p:cNvPicPr>
            <a:picLocks noChangeAspect="1"/>
          </p:cNvPicPr>
          <p:nvPr/>
        </p:nvPicPr>
        <p:blipFill>
          <a:blip r:embed="rId4"/>
          <a:stretch>
            <a:fillRect/>
          </a:stretch>
        </p:blipFill>
        <p:spPr>
          <a:xfrm>
            <a:off x="6140273" y="4404946"/>
            <a:ext cx="5213527" cy="2453054"/>
          </a:xfrm>
          <a:prstGeom prst="rect">
            <a:avLst/>
          </a:prstGeom>
        </p:spPr>
      </p:pic>
      <p:grpSp>
        <p:nvGrpSpPr>
          <p:cNvPr id="15" name="组合 14">
            <a:extLst>
              <a:ext uri="{FF2B5EF4-FFF2-40B4-BE49-F238E27FC236}">
                <a16:creationId xmlns:a16="http://schemas.microsoft.com/office/drawing/2014/main" id="{B843C9E2-644A-9E41-BE56-E277B62F4E53}"/>
              </a:ext>
            </a:extLst>
          </p:cNvPr>
          <p:cNvGrpSpPr/>
          <p:nvPr/>
        </p:nvGrpSpPr>
        <p:grpSpPr>
          <a:xfrm>
            <a:off x="991206" y="4808017"/>
            <a:ext cx="4717584" cy="1735818"/>
            <a:chOff x="838200" y="4496823"/>
            <a:chExt cx="5023596" cy="1848414"/>
          </a:xfrm>
        </p:grpSpPr>
        <p:grpSp>
          <p:nvGrpSpPr>
            <p:cNvPr id="12" name="组合 11">
              <a:extLst>
                <a:ext uri="{FF2B5EF4-FFF2-40B4-BE49-F238E27FC236}">
                  <a16:creationId xmlns:a16="http://schemas.microsoft.com/office/drawing/2014/main" id="{BB2A7688-1313-B23B-22A6-F92D9AA26C13}"/>
                </a:ext>
              </a:extLst>
            </p:cNvPr>
            <p:cNvGrpSpPr/>
            <p:nvPr/>
          </p:nvGrpSpPr>
          <p:grpSpPr>
            <a:xfrm>
              <a:off x="838200" y="4496823"/>
              <a:ext cx="4690612" cy="1848414"/>
              <a:chOff x="675425" y="3768982"/>
              <a:chExt cx="6537608" cy="2576255"/>
            </a:xfrm>
          </p:grpSpPr>
          <p:pic>
            <p:nvPicPr>
              <p:cNvPr id="7" name="图片 6">
                <a:extLst>
                  <a:ext uri="{FF2B5EF4-FFF2-40B4-BE49-F238E27FC236}">
                    <a16:creationId xmlns:a16="http://schemas.microsoft.com/office/drawing/2014/main" id="{8304841A-F0A8-455A-6DB5-C7F43DC58B1A}"/>
                  </a:ext>
                </a:extLst>
              </p:cNvPr>
              <p:cNvPicPr>
                <a:picLocks noChangeAspect="1"/>
              </p:cNvPicPr>
              <p:nvPr/>
            </p:nvPicPr>
            <p:blipFill rotWithShape="1">
              <a:blip r:embed="rId5"/>
              <a:srcRect r="4935"/>
              <a:stretch/>
            </p:blipFill>
            <p:spPr>
              <a:xfrm>
                <a:off x="675425" y="3768982"/>
                <a:ext cx="6537608" cy="923925"/>
              </a:xfrm>
              <a:prstGeom prst="rect">
                <a:avLst/>
              </a:prstGeom>
            </p:spPr>
          </p:pic>
          <p:pic>
            <p:nvPicPr>
              <p:cNvPr id="9" name="图片 8">
                <a:extLst>
                  <a:ext uri="{FF2B5EF4-FFF2-40B4-BE49-F238E27FC236}">
                    <a16:creationId xmlns:a16="http://schemas.microsoft.com/office/drawing/2014/main" id="{9DFB68B5-2FFE-62C0-C914-45621D928A2C}"/>
                  </a:ext>
                </a:extLst>
              </p:cNvPr>
              <p:cNvPicPr>
                <a:picLocks noChangeAspect="1"/>
              </p:cNvPicPr>
              <p:nvPr/>
            </p:nvPicPr>
            <p:blipFill>
              <a:blip r:embed="rId6"/>
              <a:stretch>
                <a:fillRect/>
              </a:stretch>
            </p:blipFill>
            <p:spPr>
              <a:xfrm>
                <a:off x="1590141" y="4622752"/>
                <a:ext cx="3790950" cy="914400"/>
              </a:xfrm>
              <a:prstGeom prst="rect">
                <a:avLst/>
              </a:prstGeom>
            </p:spPr>
          </p:pic>
          <p:pic>
            <p:nvPicPr>
              <p:cNvPr id="11" name="图片 10">
                <a:extLst>
                  <a:ext uri="{FF2B5EF4-FFF2-40B4-BE49-F238E27FC236}">
                    <a16:creationId xmlns:a16="http://schemas.microsoft.com/office/drawing/2014/main" id="{09A54026-D217-8C50-02F9-0200DDD359EF}"/>
                  </a:ext>
                </a:extLst>
              </p:cNvPr>
              <p:cNvPicPr>
                <a:picLocks noChangeAspect="1"/>
              </p:cNvPicPr>
              <p:nvPr/>
            </p:nvPicPr>
            <p:blipFill rotWithShape="1">
              <a:blip r:embed="rId7"/>
              <a:srcRect l="1584" r="-1"/>
              <a:stretch/>
            </p:blipFill>
            <p:spPr>
              <a:xfrm>
                <a:off x="1590141" y="5487987"/>
                <a:ext cx="3402818" cy="857250"/>
              </a:xfrm>
              <a:prstGeom prst="rect">
                <a:avLst/>
              </a:prstGeom>
            </p:spPr>
          </p:pic>
        </p:grpSp>
        <p:pic>
          <p:nvPicPr>
            <p:cNvPr id="14" name="图片 13">
              <a:extLst>
                <a:ext uri="{FF2B5EF4-FFF2-40B4-BE49-F238E27FC236}">
                  <a16:creationId xmlns:a16="http://schemas.microsoft.com/office/drawing/2014/main" id="{F328129E-4C41-7A3B-94A7-D9F54F84517D}"/>
                </a:ext>
              </a:extLst>
            </p:cNvPr>
            <p:cNvPicPr>
              <a:picLocks noChangeAspect="1"/>
            </p:cNvPicPr>
            <p:nvPr/>
          </p:nvPicPr>
          <p:blipFill>
            <a:blip r:embed="rId8"/>
            <a:stretch>
              <a:fillRect/>
            </a:stretch>
          </p:blipFill>
          <p:spPr>
            <a:xfrm>
              <a:off x="3997254" y="5872032"/>
              <a:ext cx="1864542" cy="331348"/>
            </a:xfrm>
            <a:prstGeom prst="rect">
              <a:avLst/>
            </a:prstGeom>
          </p:spPr>
        </p:pic>
      </p:grpSp>
      <p:pic>
        <p:nvPicPr>
          <p:cNvPr id="20" name="图片 16">
            <a:extLst>
              <a:ext uri="{FF2B5EF4-FFF2-40B4-BE49-F238E27FC236}">
                <a16:creationId xmlns:a16="http://schemas.microsoft.com/office/drawing/2014/main" id="{2377632A-58C0-F8BB-9DE7-D4DDF1C53911}"/>
              </a:ext>
            </a:extLst>
          </p:cNvPr>
          <p:cNvPicPr>
            <a:picLocks noChangeAspect="1"/>
          </p:cNvPicPr>
          <p:nvPr/>
        </p:nvPicPr>
        <p:blipFill>
          <a:blip r:embed="rId9"/>
          <a:stretch>
            <a:fillRect/>
          </a:stretch>
        </p:blipFill>
        <p:spPr>
          <a:xfrm>
            <a:off x="2475861" y="1537796"/>
            <a:ext cx="7240278" cy="3002368"/>
          </a:xfrm>
          <a:prstGeom prst="rect">
            <a:avLst/>
          </a:prstGeom>
        </p:spPr>
      </p:pic>
    </p:spTree>
    <p:extLst>
      <p:ext uri="{BB962C8B-B14F-4D97-AF65-F5344CB8AC3E}">
        <p14:creationId xmlns:p14="http://schemas.microsoft.com/office/powerpoint/2010/main" val="346728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2DF2-6038-DCF4-DA8F-78F4CF695DD4}"/>
              </a:ext>
            </a:extLst>
          </p:cNvPr>
          <p:cNvSpPr>
            <a:spLocks noGrp="1"/>
          </p:cNvSpPr>
          <p:nvPr>
            <p:ph type="title"/>
          </p:nvPr>
        </p:nvSpPr>
        <p:spPr>
          <a:xfrm>
            <a:off x="838200" y="554080"/>
            <a:ext cx="10515600" cy="947654"/>
          </a:xfrm>
        </p:spPr>
        <p:txBody>
          <a:bodyPr/>
          <a:lstStyle/>
          <a:p>
            <a:r>
              <a:rPr lang="en-US" altLang="zh-SG" dirty="0"/>
              <a:t>Quick Recap: Pillars of Deep Learning</a:t>
            </a:r>
            <a:endParaRPr lang="zh-SG" altLang="en-US" dirty="0"/>
          </a:p>
        </p:txBody>
      </p:sp>
      <p:pic>
        <p:nvPicPr>
          <p:cNvPr id="1026" name="Picture 2" descr="Recent advances in deep learning models: a systematic literature review |  Multimedia Tools and Applications">
            <a:extLst>
              <a:ext uri="{FF2B5EF4-FFF2-40B4-BE49-F238E27FC236}">
                <a16:creationId xmlns:a16="http://schemas.microsoft.com/office/drawing/2014/main" id="{D7AC42B8-048D-880E-4C32-6430CDBF7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258" y="2187420"/>
            <a:ext cx="5257800" cy="429067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37102FC3-D463-26F2-3909-48BB85518D6A}"/>
              </a:ext>
            </a:extLst>
          </p:cNvPr>
          <p:cNvPicPr>
            <a:picLocks noChangeAspect="1"/>
          </p:cNvPicPr>
          <p:nvPr/>
        </p:nvPicPr>
        <p:blipFill>
          <a:blip r:embed="rId3"/>
          <a:stretch>
            <a:fillRect/>
          </a:stretch>
        </p:blipFill>
        <p:spPr>
          <a:xfrm>
            <a:off x="6945085" y="1928060"/>
            <a:ext cx="4778759" cy="4809392"/>
          </a:xfrm>
          <a:prstGeom prst="rect">
            <a:avLst/>
          </a:prstGeom>
        </p:spPr>
      </p:pic>
      <p:sp>
        <p:nvSpPr>
          <p:cNvPr id="7" name="文本框 6">
            <a:extLst>
              <a:ext uri="{FF2B5EF4-FFF2-40B4-BE49-F238E27FC236}">
                <a16:creationId xmlns:a16="http://schemas.microsoft.com/office/drawing/2014/main" id="{92310DBE-9355-3715-F02B-C7B23454D53C}"/>
              </a:ext>
            </a:extLst>
          </p:cNvPr>
          <p:cNvSpPr txBox="1"/>
          <p:nvPr/>
        </p:nvSpPr>
        <p:spPr>
          <a:xfrm>
            <a:off x="838200" y="1367524"/>
            <a:ext cx="10885644" cy="523220"/>
          </a:xfrm>
          <a:prstGeom prst="rect">
            <a:avLst/>
          </a:prstGeom>
          <a:noFill/>
        </p:spPr>
        <p:txBody>
          <a:bodyPr wrap="square">
            <a:noAutofit/>
          </a:bodyPr>
          <a:lstStyle/>
          <a:p>
            <a:pPr marL="324000" marR="0" lvl="0" indent="-324000" algn="l" defTabSz="914377" rtl="0" eaLnBrk="1" fontAlgn="auto" latinLnBrk="0" hangingPunct="1">
              <a:lnSpc>
                <a:spcPct val="100000"/>
              </a:lnSpc>
              <a:spcBef>
                <a:spcPts val="600"/>
              </a:spcBef>
              <a:spcAft>
                <a:spcPts val="600"/>
              </a:spcAft>
              <a:buClrTx/>
              <a:buSzTx/>
              <a:buFontTx/>
              <a:buBlip>
                <a:blip r:embed="rId4"/>
              </a:buBlip>
              <a:tabLst/>
              <a:defRPr/>
            </a:pPr>
            <a:r>
              <a:rPr kumimoji="0" lang="en-US" altLang="zh-SG"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The two pillars of Deep Learning: The Model and the Data</a:t>
            </a:r>
          </a:p>
        </p:txBody>
      </p:sp>
    </p:spTree>
    <p:extLst>
      <p:ext uri="{BB962C8B-B14F-4D97-AF65-F5344CB8AC3E}">
        <p14:creationId xmlns:p14="http://schemas.microsoft.com/office/powerpoint/2010/main" val="101252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39F9C-2003-2BB4-DCD7-AB00F09704F3}"/>
              </a:ext>
            </a:extLst>
          </p:cNvPr>
          <p:cNvSpPr>
            <a:spLocks noGrp="1"/>
          </p:cNvSpPr>
          <p:nvPr>
            <p:ph type="title"/>
          </p:nvPr>
        </p:nvSpPr>
        <p:spPr/>
        <p:txBody>
          <a:bodyPr/>
          <a:lstStyle/>
          <a:p>
            <a:r>
              <a:rPr lang="en-US" altLang="zh-SG" dirty="0"/>
              <a:t>Learning the Model Parameters of VAEs</a:t>
            </a:r>
            <a:endParaRPr lang="zh-SG" altLang="en-US" dirty="0"/>
          </a:p>
        </p:txBody>
      </p:sp>
      <p:pic>
        <p:nvPicPr>
          <p:cNvPr id="5" name="内容占位符 4">
            <a:extLst>
              <a:ext uri="{FF2B5EF4-FFF2-40B4-BE49-F238E27FC236}">
                <a16:creationId xmlns:a16="http://schemas.microsoft.com/office/drawing/2014/main" id="{C61B6BDE-57B8-E84B-C077-181B01E69D7B}"/>
              </a:ext>
            </a:extLst>
          </p:cNvPr>
          <p:cNvPicPr>
            <a:picLocks noGrp="1" noChangeAspect="1"/>
          </p:cNvPicPr>
          <p:nvPr>
            <p:ph idx="1"/>
          </p:nvPr>
        </p:nvPicPr>
        <p:blipFill>
          <a:blip r:embed="rId2"/>
          <a:stretch>
            <a:fillRect/>
          </a:stretch>
        </p:blipFill>
        <p:spPr>
          <a:xfrm>
            <a:off x="838200" y="1998887"/>
            <a:ext cx="10515600" cy="3890513"/>
          </a:xfrm>
        </p:spPr>
      </p:pic>
    </p:spTree>
    <p:extLst>
      <p:ext uri="{BB962C8B-B14F-4D97-AF65-F5344CB8AC3E}">
        <p14:creationId xmlns:p14="http://schemas.microsoft.com/office/powerpoint/2010/main" val="81762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0086A-3D21-C930-1A9E-F5A73420388D}"/>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8F2571E-A696-A0E3-6755-663B6F0E89D8}"/>
                  </a:ext>
                </a:extLst>
              </p:cNvPr>
              <p:cNvSpPr>
                <a:spLocks noGrp="1"/>
              </p:cNvSpPr>
              <p:nvPr>
                <p:ph idx="1"/>
              </p:nvPr>
            </p:nvSpPr>
            <p:spPr>
              <a:xfrm>
                <a:off x="838200" y="1543051"/>
                <a:ext cx="10515600" cy="2180958"/>
              </a:xfrm>
            </p:spPr>
            <p:txBody>
              <a:bodyPr/>
              <a:lstStyle/>
              <a:p>
                <a:r>
                  <a:rPr lang="en-US" altLang="zh-CN" dirty="0"/>
                  <a:t>Now we know we should be sampling from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SG" dirty="0"/>
                  <a:t>, how?</a:t>
                </a:r>
              </a:p>
              <a:p>
                <a:pPr lvl="1">
                  <a:spcAft>
                    <a:spcPts val="0"/>
                  </a:spcAft>
                </a:pPr>
                <a:r>
                  <a:rPr lang="en-US" altLang="zh-SG" dirty="0"/>
                  <a:t>VAEs leverage on variational inference (Trick 3): predict the optimal sampling distribution for each given datapoint.</a:t>
                </a:r>
              </a:p>
              <a:p>
                <a:pPr lvl="1"/>
                <a:r>
                  <a:rPr lang="en-US" altLang="zh-SG" dirty="0"/>
                  <a:t>Approx.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SG" altLang="en-US" dirty="0"/>
                  <a:t> </a:t>
                </a:r>
                <a:r>
                  <a:rPr lang="en-US" altLang="zh-CN" dirty="0"/>
                  <a:t>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𝜓</m:t>
                        </m:r>
                      </m:sub>
                    </m:sSub>
                  </m:oMath>
                </a14:m>
                <a:r>
                  <a:rPr lang="zh-SG" altLang="en-US" dirty="0"/>
                  <a:t> </a:t>
                </a:r>
                <a:r>
                  <a:rPr lang="en-US" altLang="zh-SG" dirty="0"/>
                  <a:t>which is a Gaussian function </a:t>
                </a:r>
                <a14:m>
                  <m:oMath xmlns:m="http://schemas.openxmlformats.org/officeDocument/2006/math">
                    <m:r>
                      <a:rPr lang="en-US" altLang="zh-SG" b="0" i="1" smtClean="0">
                        <a:latin typeface="Cambria Math" panose="02040503050406030204" pitchFamily="18" charset="0"/>
                      </a:rPr>
                      <m:t>𝒩</m:t>
                    </m:r>
                    <m:r>
                      <a:rPr lang="en-US" altLang="zh-SG" b="0" i="1" smtClean="0">
                        <a:latin typeface="Cambria Math" panose="02040503050406030204" pitchFamily="18" charset="0"/>
                      </a:rPr>
                      <m:t>(</m:t>
                    </m:r>
                    <m:sSubSup>
                      <m:sSubSupPr>
                        <m:ctrlPr>
                          <a:rPr lang="en-US" altLang="zh-SG" b="0" i="1" smtClean="0">
                            <a:latin typeface="Cambria Math" panose="02040503050406030204" pitchFamily="18" charset="0"/>
                          </a:rPr>
                        </m:ctrlPr>
                      </m:sSubSupPr>
                      <m:e>
                        <m:r>
                          <a:rPr lang="en-US" altLang="zh-SG" b="0" i="1" smtClean="0">
                            <a:latin typeface="Cambria Math" panose="02040503050406030204" pitchFamily="18" charset="0"/>
                          </a:rPr>
                          <m:t>𝑓</m:t>
                        </m:r>
                      </m:e>
                      <m:sub>
                        <m:r>
                          <a:rPr lang="en-US" altLang="zh-SG" b="0" i="1" smtClean="0">
                            <a:latin typeface="Cambria Math" panose="02040503050406030204" pitchFamily="18" charset="0"/>
                          </a:rPr>
                          <m:t>𝜓</m:t>
                        </m:r>
                      </m:sub>
                      <m:sup>
                        <m:r>
                          <a:rPr lang="en-US" altLang="zh-SG" b="0" i="1" smtClean="0">
                            <a:latin typeface="Cambria Math" panose="02040503050406030204" pitchFamily="18" charset="0"/>
                          </a:rPr>
                          <m:t>𝜇</m:t>
                        </m:r>
                      </m:sup>
                    </m:sSubSup>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𝑥</m:t>
                        </m:r>
                      </m:e>
                    </m:d>
                    <m:r>
                      <a:rPr lang="en-US" altLang="zh-SG" b="0" i="1" smtClean="0">
                        <a:latin typeface="Cambria Math" panose="02040503050406030204" pitchFamily="18" charset="0"/>
                      </a:rPr>
                      <m:t>,</m:t>
                    </m:r>
                    <m:sSubSup>
                      <m:sSubSupPr>
                        <m:ctrlPr>
                          <a:rPr lang="en-US" altLang="zh-SG" i="1">
                            <a:latin typeface="Cambria Math" panose="02040503050406030204" pitchFamily="18" charset="0"/>
                          </a:rPr>
                        </m:ctrlPr>
                      </m:sSubSupPr>
                      <m:e>
                        <m:r>
                          <a:rPr lang="en-US" altLang="zh-SG" i="1">
                            <a:latin typeface="Cambria Math" panose="02040503050406030204" pitchFamily="18" charset="0"/>
                          </a:rPr>
                          <m:t>𝑓</m:t>
                        </m:r>
                      </m:e>
                      <m:sub>
                        <m:r>
                          <a:rPr lang="en-US" altLang="zh-SG" i="1">
                            <a:latin typeface="Cambria Math" panose="02040503050406030204" pitchFamily="18" charset="0"/>
                          </a:rPr>
                          <m:t>𝜓</m:t>
                        </m:r>
                      </m:sub>
                      <m:sup>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𝜎</m:t>
                            </m:r>
                          </m:e>
                          <m:sup>
                            <m:r>
                              <a:rPr lang="en-US" altLang="zh-SG" b="0" i="1" smtClean="0">
                                <a:latin typeface="Cambria Math" panose="02040503050406030204" pitchFamily="18" charset="0"/>
                              </a:rPr>
                              <m:t>2</m:t>
                            </m:r>
                          </m:sup>
                        </m:sSup>
                      </m:sup>
                    </m:sSubSup>
                    <m:d>
                      <m:dPr>
                        <m:ctrlPr>
                          <a:rPr lang="en-US" altLang="zh-SG" i="1">
                            <a:latin typeface="Cambria Math" panose="02040503050406030204" pitchFamily="18" charset="0"/>
                          </a:rPr>
                        </m:ctrlPr>
                      </m:dPr>
                      <m:e>
                        <m:r>
                          <a:rPr lang="en-US" altLang="zh-SG" i="1">
                            <a:latin typeface="Cambria Math" panose="02040503050406030204" pitchFamily="18" charset="0"/>
                          </a:rPr>
                          <m:t>𝑥</m:t>
                        </m:r>
                      </m:e>
                    </m:d>
                    <m:r>
                      <a:rPr lang="en-US" altLang="zh-SG" b="0" i="1" smtClean="0">
                        <a:latin typeface="Cambria Math" panose="02040503050406030204" pitchFamily="18" charset="0"/>
                      </a:rPr>
                      <m:t>)</m:t>
                    </m:r>
                  </m:oMath>
                </a14:m>
                <a:r>
                  <a:rPr lang="en-US" altLang="zh-SG" dirty="0"/>
                  <a:t>, where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𝑓</m:t>
                        </m:r>
                      </m:e>
                      <m:sub>
                        <m:r>
                          <a:rPr lang="en-US" altLang="zh-SG" b="0" i="1" smtClean="0">
                            <a:latin typeface="Cambria Math" panose="02040503050406030204" pitchFamily="18" charset="0"/>
                          </a:rPr>
                          <m:t>𝜓</m:t>
                        </m:r>
                      </m:sub>
                    </m:sSub>
                  </m:oMath>
                </a14:m>
                <a:r>
                  <a:rPr lang="zh-SG" altLang="en-US" dirty="0"/>
                  <a:t> </a:t>
                </a:r>
                <a:r>
                  <a:rPr lang="en-US" altLang="zh-SG" dirty="0"/>
                  <a:t>maps from data </a:t>
                </a:r>
                <a14:m>
                  <m:oMath xmlns:m="http://schemas.openxmlformats.org/officeDocument/2006/math">
                    <m:r>
                      <a:rPr lang="en-US" altLang="zh-SG" b="0" i="1" smtClean="0">
                        <a:latin typeface="Cambria Math" panose="02040503050406030204" pitchFamily="18" charset="0"/>
                      </a:rPr>
                      <m:t>𝑥</m:t>
                    </m:r>
                  </m:oMath>
                </a14:m>
                <a:r>
                  <a:rPr lang="zh-SG" altLang="en-US" dirty="0"/>
                  <a:t> </a:t>
                </a:r>
                <a:r>
                  <a:rPr lang="en-US" altLang="zh-SG" dirty="0"/>
                  <a:t>to the latent var. </a:t>
                </a:r>
                <a14:m>
                  <m:oMath xmlns:m="http://schemas.openxmlformats.org/officeDocument/2006/math">
                    <m:r>
                      <a:rPr lang="en-US" altLang="zh-SG" b="0" i="1" smtClean="0">
                        <a:latin typeface="Cambria Math" panose="02040503050406030204" pitchFamily="18" charset="0"/>
                      </a:rPr>
                      <m:t>𝑧</m:t>
                    </m:r>
                  </m:oMath>
                </a14:m>
                <a:r>
                  <a:rPr lang="en-US" altLang="zh-SG" dirty="0"/>
                  <a:t>, a probabilistic encoder.</a:t>
                </a:r>
                <a:endParaRPr lang="zh-SG" altLang="en-US" dirty="0"/>
              </a:p>
            </p:txBody>
          </p:sp>
        </mc:Choice>
        <mc:Fallback xmlns="">
          <p:sp>
            <p:nvSpPr>
              <p:cNvPr id="3" name="内容占位符 2">
                <a:extLst>
                  <a:ext uri="{FF2B5EF4-FFF2-40B4-BE49-F238E27FC236}">
                    <a16:creationId xmlns:a16="http://schemas.microsoft.com/office/drawing/2014/main" id="{78F2571E-A696-A0E3-6755-663B6F0E89D8}"/>
                  </a:ext>
                </a:extLst>
              </p:cNvPr>
              <p:cNvSpPr>
                <a:spLocks noGrp="1" noRot="1" noChangeAspect="1" noMove="1" noResize="1" noEditPoints="1" noAdjustHandles="1" noChangeArrowheads="1" noChangeShapeType="1" noTextEdit="1"/>
              </p:cNvSpPr>
              <p:nvPr>
                <p:ph idx="1"/>
              </p:nvPr>
            </p:nvSpPr>
            <p:spPr>
              <a:xfrm>
                <a:off x="838200" y="1543051"/>
                <a:ext cx="10515600" cy="2180958"/>
              </a:xfrm>
              <a:blipFill>
                <a:blip r:embed="rId3"/>
                <a:stretch>
                  <a:fillRect t="-2793" r="-2493" b="-6983"/>
                </a:stretch>
              </a:blipFill>
            </p:spPr>
            <p:txBody>
              <a:bodyPr/>
              <a:lstStyle/>
              <a:p>
                <a:r>
                  <a:rPr lang="zh-SG" altLang="en-US">
                    <a:noFill/>
                  </a:rPr>
                  <a:t> </a:t>
                </a:r>
              </a:p>
            </p:txBody>
          </p:sp>
        </mc:Fallback>
      </mc:AlternateContent>
      <p:pic>
        <p:nvPicPr>
          <p:cNvPr id="4" name="图片 3">
            <a:extLst>
              <a:ext uri="{FF2B5EF4-FFF2-40B4-BE49-F238E27FC236}">
                <a16:creationId xmlns:a16="http://schemas.microsoft.com/office/drawing/2014/main" id="{65B45ACF-9A50-97B1-A04C-E00733C34B73}"/>
              </a:ext>
            </a:extLst>
          </p:cNvPr>
          <p:cNvPicPr>
            <a:picLocks noChangeAspect="1"/>
          </p:cNvPicPr>
          <p:nvPr/>
        </p:nvPicPr>
        <p:blipFill rotWithShape="1">
          <a:blip r:embed="rId4"/>
          <a:srcRect l="2804" t="2758" r="2506" b="4877"/>
          <a:stretch/>
        </p:blipFill>
        <p:spPr>
          <a:xfrm>
            <a:off x="3042892" y="3724009"/>
            <a:ext cx="6106216" cy="2790316"/>
          </a:xfrm>
          <a:prstGeom prst="rect">
            <a:avLst/>
          </a:prstGeom>
        </p:spPr>
      </p:pic>
      <p:pic>
        <p:nvPicPr>
          <p:cNvPr id="5" name="图片 4">
            <a:extLst>
              <a:ext uri="{FF2B5EF4-FFF2-40B4-BE49-F238E27FC236}">
                <a16:creationId xmlns:a16="http://schemas.microsoft.com/office/drawing/2014/main" id="{2A2E62E1-8319-B2CB-A345-99EC0FD3C950}"/>
              </a:ext>
            </a:extLst>
          </p:cNvPr>
          <p:cNvPicPr>
            <a:picLocks noChangeAspect="1"/>
          </p:cNvPicPr>
          <p:nvPr/>
        </p:nvPicPr>
        <p:blipFill rotWithShape="1">
          <a:blip r:embed="rId5"/>
          <a:srcRect l="2040" t="4154" r="539"/>
          <a:stretch/>
        </p:blipFill>
        <p:spPr>
          <a:xfrm>
            <a:off x="3042892" y="3724009"/>
            <a:ext cx="6106216" cy="2790317"/>
          </a:xfrm>
          <a:prstGeom prst="rect">
            <a:avLst/>
          </a:prstGeom>
        </p:spPr>
      </p:pic>
      <p:pic>
        <p:nvPicPr>
          <p:cNvPr id="7" name="图片 6">
            <a:extLst>
              <a:ext uri="{FF2B5EF4-FFF2-40B4-BE49-F238E27FC236}">
                <a16:creationId xmlns:a16="http://schemas.microsoft.com/office/drawing/2014/main" id="{04EFD2D4-94DE-B7B0-E446-5C6487DB9FE1}"/>
              </a:ext>
            </a:extLst>
          </p:cNvPr>
          <p:cNvPicPr>
            <a:picLocks noChangeAspect="1"/>
          </p:cNvPicPr>
          <p:nvPr/>
        </p:nvPicPr>
        <p:blipFill>
          <a:blip r:embed="rId6"/>
          <a:stretch>
            <a:fillRect/>
          </a:stretch>
        </p:blipFill>
        <p:spPr>
          <a:xfrm>
            <a:off x="3042892" y="3752702"/>
            <a:ext cx="6206681" cy="2732930"/>
          </a:xfrm>
          <a:prstGeom prst="rect">
            <a:avLst/>
          </a:prstGeom>
        </p:spPr>
      </p:pic>
    </p:spTree>
    <p:extLst>
      <p:ext uri="{BB962C8B-B14F-4D97-AF65-F5344CB8AC3E}">
        <p14:creationId xmlns:p14="http://schemas.microsoft.com/office/powerpoint/2010/main" val="184443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0CB57-2F42-434A-BEAA-ECE5AD8358C9}"/>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EE5CA4-070E-F2FE-EFB3-4FADC71FBFA1}"/>
                  </a:ext>
                </a:extLst>
              </p:cNvPr>
              <p:cNvSpPr>
                <a:spLocks noGrp="1"/>
              </p:cNvSpPr>
              <p:nvPr>
                <p:ph idx="1"/>
              </p:nvPr>
            </p:nvSpPr>
            <p:spPr>
              <a:xfrm>
                <a:off x="838200" y="1543051"/>
                <a:ext cx="10515600" cy="898755"/>
              </a:xfrm>
            </p:spPr>
            <p:txBody>
              <a:bodyPr/>
              <a:lstStyle/>
              <a:p>
                <a:r>
                  <a:rPr lang="en-US" altLang="zh-SG" sz="2400" dirty="0"/>
                  <a:t>To best approx.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𝜃</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zh-SG" altLang="en-US" sz="2400" dirty="0"/>
                  <a:t> </a:t>
                </a:r>
                <a:r>
                  <a:rPr lang="en-US" altLang="zh-CN" sz="2400" dirty="0"/>
                  <a:t>with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𝜓</m:t>
                        </m:r>
                      </m:sub>
                    </m:sSub>
                  </m:oMath>
                </a14:m>
                <a:r>
                  <a:rPr lang="en-US" altLang="zh-SG" sz="2400" dirty="0"/>
                  <a:t>, the optimal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𝑞</m:t>
                        </m:r>
                      </m:e>
                      <m:sub>
                        <m:r>
                          <a:rPr lang="en-US" altLang="zh-SG" sz="2400" b="0" i="1" smtClean="0">
                            <a:latin typeface="Cambria Math" panose="02040503050406030204" pitchFamily="18" charset="0"/>
                          </a:rPr>
                          <m:t>𝜓</m:t>
                        </m:r>
                      </m:sub>
                    </m:sSub>
                  </m:oMath>
                </a14:m>
                <a:r>
                  <a:rPr lang="zh-SG" altLang="en-US" sz="2400" dirty="0"/>
                  <a:t> </a:t>
                </a:r>
                <a:r>
                  <a:rPr lang="en-US" altLang="zh-SG" sz="2400" dirty="0"/>
                  <a:t>is obtained by min. the KL-divergence between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𝜓</m:t>
                        </m:r>
                      </m:sub>
                    </m:sSub>
                  </m:oMath>
                </a14:m>
                <a:r>
                  <a:rPr lang="zh-SG" altLang="en-US" sz="2400" dirty="0"/>
                  <a:t> </a:t>
                </a:r>
                <a:r>
                  <a:rPr lang="en-US" altLang="zh-SG" sz="2400" dirty="0"/>
                  <a:t>and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𝜃</m:t>
                        </m:r>
                      </m:sub>
                    </m:sSub>
                    <m:r>
                      <a:rPr lang="en-US" altLang="zh-CN" sz="2400" i="1">
                        <a:latin typeface="Cambria Math" panose="02040503050406030204" pitchFamily="18" charset="0"/>
                      </a:rPr>
                      <m:t>(</m:t>
                    </m:r>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en-US" altLang="zh-SG" sz="2400" dirty="0"/>
                  <a:t>. The objective function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𝐽</m:t>
                        </m:r>
                      </m:e>
                      <m:sub>
                        <m:r>
                          <a:rPr lang="en-US" altLang="zh-SG" sz="2400" b="0" i="1" smtClean="0">
                            <a:latin typeface="Cambria Math" panose="02040503050406030204" pitchFamily="18" charset="0"/>
                          </a:rPr>
                          <m:t>𝑞</m:t>
                        </m:r>
                      </m:sub>
                    </m:sSub>
                  </m:oMath>
                </a14:m>
                <a:r>
                  <a:rPr lang="zh-SG" altLang="en-US" sz="2400" dirty="0"/>
                  <a:t> </a:t>
                </a:r>
                <a:r>
                  <a:rPr lang="en-US" altLang="zh-SG" sz="2400" dirty="0"/>
                  <a:t>is:</a:t>
                </a:r>
                <a:endParaRPr lang="zh-SG" altLang="en-US" sz="2400" dirty="0"/>
              </a:p>
            </p:txBody>
          </p:sp>
        </mc:Choice>
        <mc:Fallback xmlns="">
          <p:sp>
            <p:nvSpPr>
              <p:cNvPr id="3" name="内容占位符 2">
                <a:extLst>
                  <a:ext uri="{FF2B5EF4-FFF2-40B4-BE49-F238E27FC236}">
                    <a16:creationId xmlns:a16="http://schemas.microsoft.com/office/drawing/2014/main" id="{FEEE5CA4-070E-F2FE-EFB3-4FADC71FBFA1}"/>
                  </a:ext>
                </a:extLst>
              </p:cNvPr>
              <p:cNvSpPr>
                <a:spLocks noGrp="1" noRot="1" noChangeAspect="1" noMove="1" noResize="1" noEditPoints="1" noAdjustHandles="1" noChangeArrowheads="1" noChangeShapeType="1" noTextEdit="1"/>
              </p:cNvSpPr>
              <p:nvPr>
                <p:ph idx="1"/>
              </p:nvPr>
            </p:nvSpPr>
            <p:spPr>
              <a:xfrm>
                <a:off x="838200" y="1543051"/>
                <a:ext cx="10515600" cy="898755"/>
              </a:xfrm>
              <a:blipFill>
                <a:blip r:embed="rId3"/>
                <a:stretch>
                  <a:fillRect t="-5405" b="-10135"/>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3E891077-662A-982D-FC93-7729D02161FE}"/>
              </a:ext>
            </a:extLst>
          </p:cNvPr>
          <p:cNvPicPr>
            <a:picLocks noChangeAspect="1"/>
          </p:cNvPicPr>
          <p:nvPr/>
        </p:nvPicPr>
        <p:blipFill>
          <a:blip r:embed="rId4"/>
          <a:stretch>
            <a:fillRect/>
          </a:stretch>
        </p:blipFill>
        <p:spPr>
          <a:xfrm>
            <a:off x="2818868" y="2435429"/>
            <a:ext cx="6554264" cy="1906694"/>
          </a:xfrm>
          <a:prstGeom prst="rect">
            <a:avLst/>
          </a:prstGeom>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52145E00-4FB2-82BE-3184-9F14FC2C2B23}"/>
                  </a:ext>
                </a:extLst>
              </p:cNvPr>
              <p:cNvSpPr txBox="1">
                <a:spLocks/>
              </p:cNvSpPr>
              <p:nvPr/>
            </p:nvSpPr>
            <p:spPr>
              <a:xfrm>
                <a:off x="838200" y="4416195"/>
                <a:ext cx="10515600" cy="528717"/>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5"/>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5"/>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5"/>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5"/>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5"/>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SG" sz="2400" dirty="0"/>
                  <a:t>The optimal parameter </a:t>
                </a:r>
                <a14:m>
                  <m:oMath xmlns:m="http://schemas.openxmlformats.org/officeDocument/2006/math">
                    <m:r>
                      <a:rPr lang="en-US" altLang="zh-SG" sz="2400" b="0" i="1" smtClean="0">
                        <a:latin typeface="Cambria Math" panose="02040503050406030204" pitchFamily="18" charset="0"/>
                      </a:rPr>
                      <m:t>𝜓</m:t>
                    </m:r>
                  </m:oMath>
                </a14:m>
                <a:r>
                  <a:rPr lang="en-US" altLang="zh-SG" sz="2400" dirty="0"/>
                  <a:t> for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𝑞</m:t>
                        </m:r>
                      </m:e>
                      <m:sub>
                        <m:r>
                          <a:rPr lang="en-US" altLang="zh-SG" sz="2400" b="0" i="1" smtClean="0">
                            <a:latin typeface="Cambria Math" panose="02040503050406030204" pitchFamily="18" charset="0"/>
                          </a:rPr>
                          <m:t>𝜓</m:t>
                        </m:r>
                      </m:sub>
                    </m:sSub>
                  </m:oMath>
                </a14:m>
                <a:r>
                  <a:rPr lang="zh-SG" altLang="en-US" sz="2400" dirty="0"/>
                  <a:t> </a:t>
                </a:r>
                <a:r>
                  <a:rPr lang="en-US" altLang="zh-SG" sz="2400" dirty="0"/>
                  <a:t>is obtained as: (</a:t>
                </a:r>
                <a14:m>
                  <m:oMath xmlns:m="http://schemas.openxmlformats.org/officeDocument/2006/math">
                    <m:func>
                      <m:funcPr>
                        <m:ctrlPr>
                          <a:rPr lang="en-US" altLang="zh-SG" sz="2400" b="0" i="1" smtClean="0">
                            <a:latin typeface="Cambria Math" panose="02040503050406030204" pitchFamily="18" charset="0"/>
                          </a:rPr>
                        </m:ctrlPr>
                      </m:funcPr>
                      <m:fName>
                        <m:r>
                          <m:rPr>
                            <m:sty m:val="p"/>
                          </m:rPr>
                          <a:rPr lang="en-US" altLang="zh-SG" sz="2400" b="0" i="0" smtClean="0">
                            <a:latin typeface="Cambria Math" panose="02040503050406030204" pitchFamily="18" charset="0"/>
                          </a:rPr>
                          <m:t>log</m:t>
                        </m:r>
                      </m:fName>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𝑝</m:t>
                            </m:r>
                          </m:e>
                          <m:sub>
                            <m:r>
                              <a:rPr lang="en-US" altLang="zh-SG" sz="2400" b="0" i="1" smtClean="0">
                                <a:latin typeface="Cambria Math" panose="02040503050406030204" pitchFamily="18" charset="0"/>
                              </a:rPr>
                              <m:t>𝜃</m:t>
                            </m:r>
                          </m:sub>
                        </m:sSub>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𝑥</m:t>
                        </m:r>
                        <m:r>
                          <a:rPr lang="en-US" altLang="zh-SG" sz="2400" b="0" i="1" smtClean="0">
                            <a:latin typeface="Cambria Math" panose="02040503050406030204" pitchFamily="18" charset="0"/>
                          </a:rPr>
                          <m:t>)</m:t>
                        </m:r>
                      </m:e>
                    </m:func>
                  </m:oMath>
                </a14:m>
                <a:r>
                  <a:rPr lang="zh-SG" altLang="en-US" sz="2400" dirty="0"/>
                  <a:t> </a:t>
                </a:r>
                <a:r>
                  <a:rPr lang="en-US" altLang="zh-SG" sz="2400" dirty="0"/>
                  <a:t>is constant)</a:t>
                </a:r>
                <a:endParaRPr lang="zh-SG" altLang="en-US" sz="2400" dirty="0"/>
              </a:p>
            </p:txBody>
          </p:sp>
        </mc:Choice>
        <mc:Fallback xmlns="">
          <p:sp>
            <p:nvSpPr>
              <p:cNvPr id="6" name="内容占位符 2">
                <a:extLst>
                  <a:ext uri="{FF2B5EF4-FFF2-40B4-BE49-F238E27FC236}">
                    <a16:creationId xmlns:a16="http://schemas.microsoft.com/office/drawing/2014/main" id="{52145E00-4FB2-82BE-3184-9F14FC2C2B23}"/>
                  </a:ext>
                </a:extLst>
              </p:cNvPr>
              <p:cNvSpPr txBox="1">
                <a:spLocks noRot="1" noChangeAspect="1" noMove="1" noResize="1" noEditPoints="1" noAdjustHandles="1" noChangeArrowheads="1" noChangeShapeType="1" noTextEdit="1"/>
              </p:cNvSpPr>
              <p:nvPr/>
            </p:nvSpPr>
            <p:spPr>
              <a:xfrm>
                <a:off x="838200" y="4416195"/>
                <a:ext cx="10515600" cy="528717"/>
              </a:xfrm>
              <a:prstGeom prst="rect">
                <a:avLst/>
              </a:prstGeom>
              <a:blipFill>
                <a:blip r:embed="rId6"/>
                <a:stretch>
                  <a:fillRect t="-9195" b="-12644"/>
                </a:stretch>
              </a:blipFill>
            </p:spPr>
            <p:txBody>
              <a:bodyPr/>
              <a:lstStyle/>
              <a:p>
                <a:r>
                  <a:rPr lang="zh-SG" altLang="en-US">
                    <a:noFill/>
                  </a:rPr>
                  <a:t> </a:t>
                </a:r>
              </a:p>
            </p:txBody>
          </p:sp>
        </mc:Fallback>
      </mc:AlternateContent>
      <p:pic>
        <p:nvPicPr>
          <p:cNvPr id="8" name="图片 7">
            <a:extLst>
              <a:ext uri="{FF2B5EF4-FFF2-40B4-BE49-F238E27FC236}">
                <a16:creationId xmlns:a16="http://schemas.microsoft.com/office/drawing/2014/main" id="{6F65E102-5E1D-597D-CBB8-9164F48DC667}"/>
              </a:ext>
            </a:extLst>
          </p:cNvPr>
          <p:cNvPicPr>
            <a:picLocks noChangeAspect="1"/>
          </p:cNvPicPr>
          <p:nvPr/>
        </p:nvPicPr>
        <p:blipFill>
          <a:blip r:embed="rId7"/>
          <a:stretch>
            <a:fillRect/>
          </a:stretch>
        </p:blipFill>
        <p:spPr>
          <a:xfrm>
            <a:off x="2800350" y="5018984"/>
            <a:ext cx="6591300" cy="1457325"/>
          </a:xfrm>
          <a:prstGeom prst="rect">
            <a:avLst/>
          </a:prstGeom>
        </p:spPr>
      </p:pic>
    </p:spTree>
    <p:extLst>
      <p:ext uri="{BB962C8B-B14F-4D97-AF65-F5344CB8AC3E}">
        <p14:creationId xmlns:p14="http://schemas.microsoft.com/office/powerpoint/2010/main" val="17530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B97E-8C01-90E2-0246-6C253FC855CA}"/>
              </a:ext>
            </a:extLst>
          </p:cNvPr>
          <p:cNvSpPr>
            <a:spLocks noGrp="1"/>
          </p:cNvSpPr>
          <p:nvPr>
            <p:ph type="title"/>
          </p:nvPr>
        </p:nvSpPr>
        <p:spPr/>
        <p:txBody>
          <a:bodyPr/>
          <a:lstStyle/>
          <a:p>
            <a:r>
              <a:rPr lang="en-US" altLang="zh-SG" dirty="0"/>
              <a:t>Learning the Model Parameters of VAEs</a:t>
            </a:r>
            <a:endParaRPr lang="zh-SG" altLang="en-US" dirty="0"/>
          </a:p>
        </p:txBody>
      </p:sp>
      <p:grpSp>
        <p:nvGrpSpPr>
          <p:cNvPr id="4" name="组合 3">
            <a:extLst>
              <a:ext uri="{FF2B5EF4-FFF2-40B4-BE49-F238E27FC236}">
                <a16:creationId xmlns:a16="http://schemas.microsoft.com/office/drawing/2014/main" id="{0CA16D39-8155-F031-E5C7-1670B05B3D9A}"/>
              </a:ext>
            </a:extLst>
          </p:cNvPr>
          <p:cNvGrpSpPr/>
          <p:nvPr/>
        </p:nvGrpSpPr>
        <p:grpSpPr>
          <a:xfrm>
            <a:off x="1153634" y="1715317"/>
            <a:ext cx="9884732" cy="4450498"/>
            <a:chOff x="814386" y="866774"/>
            <a:chExt cx="10563225" cy="4755981"/>
          </a:xfrm>
        </p:grpSpPr>
        <p:pic>
          <p:nvPicPr>
            <p:cNvPr id="5" name="图片 4">
              <a:extLst>
                <a:ext uri="{FF2B5EF4-FFF2-40B4-BE49-F238E27FC236}">
                  <a16:creationId xmlns:a16="http://schemas.microsoft.com/office/drawing/2014/main" id="{426D89F1-F3B5-D87D-0D43-19017AE67579}"/>
                </a:ext>
              </a:extLst>
            </p:cNvPr>
            <p:cNvPicPr>
              <a:picLocks noChangeAspect="1"/>
            </p:cNvPicPr>
            <p:nvPr/>
          </p:nvPicPr>
          <p:blipFill>
            <a:blip r:embed="rId2"/>
            <a:stretch>
              <a:fillRect/>
            </a:stretch>
          </p:blipFill>
          <p:spPr>
            <a:xfrm>
              <a:off x="814386" y="866774"/>
              <a:ext cx="10563225" cy="2562225"/>
            </a:xfrm>
            <a:prstGeom prst="rect">
              <a:avLst/>
            </a:prstGeom>
          </p:spPr>
        </p:pic>
        <p:pic>
          <p:nvPicPr>
            <p:cNvPr id="6" name="图片 5">
              <a:extLst>
                <a:ext uri="{FF2B5EF4-FFF2-40B4-BE49-F238E27FC236}">
                  <a16:creationId xmlns:a16="http://schemas.microsoft.com/office/drawing/2014/main" id="{4E215173-9982-88D0-CAB4-9F857BBF8897}"/>
                </a:ext>
              </a:extLst>
            </p:cNvPr>
            <p:cNvPicPr>
              <a:picLocks noChangeAspect="1"/>
            </p:cNvPicPr>
            <p:nvPr/>
          </p:nvPicPr>
          <p:blipFill>
            <a:blip r:embed="rId3"/>
            <a:stretch>
              <a:fillRect/>
            </a:stretch>
          </p:blipFill>
          <p:spPr>
            <a:xfrm>
              <a:off x="814386" y="3574880"/>
              <a:ext cx="10410825" cy="2047875"/>
            </a:xfrm>
            <a:prstGeom prst="rect">
              <a:avLst/>
            </a:prstGeom>
          </p:spPr>
        </p:pic>
      </p:grpSp>
    </p:spTree>
    <p:extLst>
      <p:ext uri="{BB962C8B-B14F-4D97-AF65-F5344CB8AC3E}">
        <p14:creationId xmlns:p14="http://schemas.microsoft.com/office/powerpoint/2010/main" val="669511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3AE33-BC2E-2926-A966-90DF0ED081E0}"/>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B160F97-D177-E65B-A9F6-BC750D41E6CE}"/>
                  </a:ext>
                </a:extLst>
              </p:cNvPr>
              <p:cNvSpPr>
                <a:spLocks noGrp="1"/>
              </p:cNvSpPr>
              <p:nvPr>
                <p:ph idx="1"/>
              </p:nvPr>
            </p:nvSpPr>
            <p:spPr>
              <a:xfrm>
                <a:off x="838200" y="1543051"/>
                <a:ext cx="10515600" cy="684203"/>
              </a:xfrm>
            </p:spPr>
            <p:txBody>
              <a:bodyPr/>
              <a:lstStyle/>
              <a:p>
                <a:r>
                  <a:rPr lang="en-US" altLang="zh-SG" dirty="0"/>
                  <a:t>Question: how is learning </a:t>
                </a:r>
                <a14:m>
                  <m:oMath xmlns:m="http://schemas.openxmlformats.org/officeDocument/2006/math">
                    <m:r>
                      <a:rPr lang="en-US" altLang="zh-SG" b="0" i="1" smtClean="0">
                        <a:latin typeface="Cambria Math" panose="02040503050406030204" pitchFamily="18" charset="0"/>
                      </a:rPr>
                      <m:t>𝑞</m:t>
                    </m:r>
                  </m:oMath>
                </a14:m>
                <a:r>
                  <a:rPr lang="zh-SG" altLang="en-US" dirty="0"/>
                  <a:t> </a:t>
                </a:r>
                <a:r>
                  <a:rPr lang="en-US" altLang="zh-SG" dirty="0"/>
                  <a:t>related to learning </a:t>
                </a:r>
                <a14:m>
                  <m:oMath xmlns:m="http://schemas.openxmlformats.org/officeDocument/2006/math">
                    <m:r>
                      <a:rPr lang="en-US" altLang="zh-SG" b="0" i="1" smtClean="0">
                        <a:latin typeface="Cambria Math" panose="02040503050406030204" pitchFamily="18" charset="0"/>
                      </a:rPr>
                      <m:t>𝑝</m:t>
                    </m:r>
                  </m:oMath>
                </a14:m>
                <a:r>
                  <a:rPr lang="en-US" altLang="zh-SG" dirty="0"/>
                  <a:t>?</a:t>
                </a:r>
                <a:endParaRPr lang="zh-SG" altLang="en-US" dirty="0"/>
              </a:p>
            </p:txBody>
          </p:sp>
        </mc:Choice>
        <mc:Fallback xmlns="">
          <p:sp>
            <p:nvSpPr>
              <p:cNvPr id="3" name="内容占位符 2">
                <a:extLst>
                  <a:ext uri="{FF2B5EF4-FFF2-40B4-BE49-F238E27FC236}">
                    <a16:creationId xmlns:a16="http://schemas.microsoft.com/office/drawing/2014/main" id="{BB160F97-D177-E65B-A9F6-BC750D41E6CE}"/>
                  </a:ext>
                </a:extLst>
              </p:cNvPr>
              <p:cNvSpPr>
                <a:spLocks noGrp="1" noRot="1" noChangeAspect="1" noMove="1" noResize="1" noEditPoints="1" noAdjustHandles="1" noChangeArrowheads="1" noChangeShapeType="1" noTextEdit="1"/>
              </p:cNvSpPr>
              <p:nvPr>
                <p:ph idx="1"/>
              </p:nvPr>
            </p:nvSpPr>
            <p:spPr>
              <a:xfrm>
                <a:off x="838200" y="1543051"/>
                <a:ext cx="10515600" cy="684203"/>
              </a:xfrm>
              <a:blipFill>
                <a:blip r:embed="rId2"/>
                <a:stretch>
                  <a:fillRect t="-8929" b="-893"/>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8E5EADA6-B431-A1A5-AAE0-E7ACA0EBE10A}"/>
              </a:ext>
            </a:extLst>
          </p:cNvPr>
          <p:cNvPicPr>
            <a:picLocks noChangeAspect="1"/>
          </p:cNvPicPr>
          <p:nvPr/>
        </p:nvPicPr>
        <p:blipFill>
          <a:blip r:embed="rId3"/>
          <a:stretch>
            <a:fillRect/>
          </a:stretch>
        </p:blipFill>
        <p:spPr>
          <a:xfrm>
            <a:off x="781050" y="2227254"/>
            <a:ext cx="10629900" cy="3295650"/>
          </a:xfrm>
          <a:prstGeom prst="rect">
            <a:avLst/>
          </a:prstGeom>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AD38274-1EC5-0442-3B17-50FCD204EFE3}"/>
                  </a:ext>
                </a:extLst>
              </p:cNvPr>
              <p:cNvSpPr txBox="1">
                <a:spLocks/>
              </p:cNvSpPr>
              <p:nvPr/>
            </p:nvSpPr>
            <p:spPr>
              <a:xfrm>
                <a:off x="838200" y="5522904"/>
                <a:ext cx="10515600" cy="995389"/>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4"/>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4"/>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4"/>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SG" sz="2400" b="0" i="1" smtClean="0">
                        <a:latin typeface="Cambria Math" panose="02040503050406030204" pitchFamily="18" charset="0"/>
                      </a:rPr>
                      <m:t>𝑝</m:t>
                    </m:r>
                  </m:oMath>
                </a14:m>
                <a:r>
                  <a:rPr lang="zh-SG" altLang="en-US" sz="2400" dirty="0"/>
                  <a:t> </a:t>
                </a:r>
                <a:r>
                  <a:rPr lang="en-US" altLang="zh-SG" sz="2400" dirty="0"/>
                  <a:t>and </a:t>
                </a:r>
                <a14:m>
                  <m:oMath xmlns:m="http://schemas.openxmlformats.org/officeDocument/2006/math">
                    <m:r>
                      <a:rPr lang="en-US" altLang="zh-SG" sz="2400" b="0" i="1" smtClean="0">
                        <a:latin typeface="Cambria Math" panose="02040503050406030204" pitchFamily="18" charset="0"/>
                      </a:rPr>
                      <m:t>𝑞</m:t>
                    </m:r>
                  </m:oMath>
                </a14:m>
                <a:r>
                  <a:rPr lang="zh-SG" altLang="en-US" sz="2400" dirty="0"/>
                  <a:t> </a:t>
                </a:r>
                <a:r>
                  <a:rPr lang="en-US" altLang="zh-SG" sz="2400" dirty="0"/>
                  <a:t>now share the same exact objective, learning </a:t>
                </a:r>
                <a14:m>
                  <m:oMath xmlns:m="http://schemas.openxmlformats.org/officeDocument/2006/math">
                    <m:r>
                      <a:rPr lang="en-US" altLang="zh-SG" sz="2400" b="0" i="1" smtClean="0">
                        <a:latin typeface="Cambria Math" panose="02040503050406030204" pitchFamily="18" charset="0"/>
                      </a:rPr>
                      <m:t>𝑞</m:t>
                    </m:r>
                  </m:oMath>
                </a14:m>
                <a:r>
                  <a:rPr lang="zh-SG" altLang="en-US" sz="2400" dirty="0"/>
                  <a:t> </a:t>
                </a:r>
                <a:r>
                  <a:rPr lang="en-US" altLang="zh-SG" sz="2400" dirty="0"/>
                  <a:t>is learning </a:t>
                </a:r>
                <a14:m>
                  <m:oMath xmlns:m="http://schemas.openxmlformats.org/officeDocument/2006/math">
                    <m:r>
                      <a:rPr lang="en-US" altLang="zh-SG" sz="2400" b="0" i="1" smtClean="0">
                        <a:latin typeface="Cambria Math" panose="02040503050406030204" pitchFamily="18" charset="0"/>
                      </a:rPr>
                      <m:t>𝑝</m:t>
                    </m:r>
                  </m:oMath>
                </a14:m>
                <a:r>
                  <a:rPr lang="en-US" altLang="zh-SG" sz="2400" dirty="0"/>
                  <a:t>!</a:t>
                </a:r>
              </a:p>
              <a:p>
                <a14:m>
                  <m:oMath xmlns:m="http://schemas.openxmlformats.org/officeDocument/2006/math">
                    <m:sSup>
                      <m:sSupPr>
                        <m:ctrlPr>
                          <a:rPr lang="en-US" altLang="zh-SG" sz="2400" b="0" i="1" smtClean="0">
                            <a:latin typeface="Cambria Math" panose="02040503050406030204" pitchFamily="18" charset="0"/>
                          </a:rPr>
                        </m:ctrlPr>
                      </m:sSupPr>
                      <m:e>
                        <m:r>
                          <a:rPr lang="en-US" altLang="zh-SG" sz="2400" b="0" i="1" smtClean="0">
                            <a:latin typeface="Cambria Math" panose="02040503050406030204" pitchFamily="18" charset="0"/>
                          </a:rPr>
                          <m:t>𝜃</m:t>
                        </m:r>
                      </m:e>
                      <m:sup>
                        <m:r>
                          <a:rPr lang="en-US" altLang="zh-SG" sz="2400" b="0" i="1" smtClean="0">
                            <a:latin typeface="Cambria Math" panose="02040503050406030204" pitchFamily="18" charset="0"/>
                          </a:rPr>
                          <m:t>∗</m:t>
                        </m:r>
                      </m:sup>
                    </m:sSup>
                    <m:r>
                      <a:rPr lang="en-US" altLang="zh-SG" sz="2400" b="0" i="1" smtClean="0">
                        <a:latin typeface="Cambria Math" panose="02040503050406030204" pitchFamily="18" charset="0"/>
                      </a:rPr>
                      <m:t>, </m:t>
                    </m:r>
                    <m:sSup>
                      <m:sSupPr>
                        <m:ctrlPr>
                          <a:rPr lang="en-US" altLang="zh-SG" sz="2400" b="0" i="1" smtClean="0">
                            <a:latin typeface="Cambria Math" panose="02040503050406030204" pitchFamily="18" charset="0"/>
                          </a:rPr>
                        </m:ctrlPr>
                      </m:sSupPr>
                      <m:e>
                        <m:r>
                          <a:rPr lang="en-US" altLang="zh-SG" sz="2400" b="0" i="1" smtClean="0">
                            <a:latin typeface="Cambria Math" panose="02040503050406030204" pitchFamily="18" charset="0"/>
                          </a:rPr>
                          <m:t>𝜓</m:t>
                        </m:r>
                      </m:e>
                      <m:sup>
                        <m:r>
                          <a:rPr lang="en-US" altLang="zh-SG" sz="2400" b="0" i="1" smtClean="0">
                            <a:latin typeface="Cambria Math" panose="02040503050406030204" pitchFamily="18" charset="0"/>
                          </a:rPr>
                          <m:t>∗</m:t>
                        </m:r>
                      </m:sup>
                    </m:sSup>
                    <m:r>
                      <a:rPr lang="en-US" altLang="zh-SG" sz="2400" b="0" i="1" smtClean="0">
                        <a:latin typeface="Cambria Math" panose="02040503050406030204" pitchFamily="18" charset="0"/>
                      </a:rPr>
                      <m:t>=</m:t>
                    </m:r>
                    <m:func>
                      <m:funcPr>
                        <m:ctrlPr>
                          <a:rPr lang="en-US" altLang="zh-SG" sz="2400" b="0" i="1" smtClean="0">
                            <a:latin typeface="Cambria Math" panose="02040503050406030204" pitchFamily="18" charset="0"/>
                          </a:rPr>
                        </m:ctrlPr>
                      </m:funcPr>
                      <m:fName>
                        <m:r>
                          <m:rPr>
                            <m:sty m:val="p"/>
                          </m:rPr>
                          <a:rPr lang="en-US" altLang="zh-SG" sz="2400" b="0" i="0" smtClean="0">
                            <a:latin typeface="Cambria Math" panose="02040503050406030204" pitchFamily="18" charset="0"/>
                          </a:rPr>
                          <m:t>arg</m:t>
                        </m:r>
                      </m:fName>
                      <m:e>
                        <m:func>
                          <m:funcPr>
                            <m:ctrlPr>
                              <a:rPr lang="en-US" altLang="zh-SG" sz="2400" b="0" i="1" smtClean="0">
                                <a:latin typeface="Cambria Math" panose="02040503050406030204" pitchFamily="18" charset="0"/>
                              </a:rPr>
                            </m:ctrlPr>
                          </m:funcPr>
                          <m:fName>
                            <m:limLow>
                              <m:limLowPr>
                                <m:ctrlPr>
                                  <a:rPr lang="en-US" altLang="zh-SG" sz="2400" b="0" i="1" smtClean="0">
                                    <a:latin typeface="Cambria Math" panose="02040503050406030204" pitchFamily="18" charset="0"/>
                                  </a:rPr>
                                </m:ctrlPr>
                              </m:limLowPr>
                              <m:e>
                                <m:r>
                                  <m:rPr>
                                    <m:sty m:val="p"/>
                                  </m:rPr>
                                  <a:rPr lang="en-US" altLang="zh-SG" sz="2400" b="0" i="0" smtClean="0">
                                    <a:latin typeface="Cambria Math" panose="02040503050406030204" pitchFamily="18" charset="0"/>
                                  </a:rPr>
                                  <m:t>min</m:t>
                                </m:r>
                              </m:e>
                              <m:lim>
                                <m:r>
                                  <a:rPr lang="en-US" altLang="zh-SG" sz="2400" b="0" i="1" smtClean="0">
                                    <a:latin typeface="Cambria Math" panose="02040503050406030204" pitchFamily="18" charset="0"/>
                                  </a:rPr>
                                  <m:t>𝜃</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𝜓</m:t>
                                </m:r>
                              </m:lim>
                            </m:limLow>
                          </m:fName>
                          <m:e>
                            <m:r>
                              <a:rPr lang="en-US" altLang="zh-SG" sz="2400" b="0" i="1" smtClean="0">
                                <a:latin typeface="Cambria Math" panose="02040503050406030204" pitchFamily="18" charset="0"/>
                              </a:rPr>
                              <m:t>𝐽</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𝜃</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𝜓</m:t>
                            </m:r>
                            <m:r>
                              <a:rPr lang="en-US" altLang="zh-SG" sz="2400" b="0" i="1" smtClean="0">
                                <a:latin typeface="Cambria Math" panose="02040503050406030204" pitchFamily="18" charset="0"/>
                              </a:rPr>
                              <m:t>)</m:t>
                            </m:r>
                          </m:e>
                        </m:func>
                      </m:e>
                    </m:func>
                  </m:oMath>
                </a14:m>
                <a:endParaRPr lang="zh-SG" altLang="en-US" sz="2400" dirty="0"/>
              </a:p>
            </p:txBody>
          </p:sp>
        </mc:Choice>
        <mc:Fallback xmlns="">
          <p:sp>
            <p:nvSpPr>
              <p:cNvPr id="6" name="内容占位符 2">
                <a:extLst>
                  <a:ext uri="{FF2B5EF4-FFF2-40B4-BE49-F238E27FC236}">
                    <a16:creationId xmlns:a16="http://schemas.microsoft.com/office/drawing/2014/main" id="{BAD38274-1EC5-0442-3B17-50FCD204EFE3}"/>
                  </a:ext>
                </a:extLst>
              </p:cNvPr>
              <p:cNvSpPr txBox="1">
                <a:spLocks noRot="1" noChangeAspect="1" noMove="1" noResize="1" noEditPoints="1" noAdjustHandles="1" noChangeArrowheads="1" noChangeShapeType="1" noTextEdit="1"/>
              </p:cNvSpPr>
              <p:nvPr/>
            </p:nvSpPr>
            <p:spPr>
              <a:xfrm>
                <a:off x="838200" y="5522904"/>
                <a:ext cx="10515600" cy="995389"/>
              </a:xfrm>
              <a:prstGeom prst="rect">
                <a:avLst/>
              </a:prstGeom>
              <a:blipFill>
                <a:blip r:embed="rId5"/>
                <a:stretch>
                  <a:fillRect t="-4294" b="-7975"/>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4793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7CF49E-5DC8-BBE4-235C-B2E5D6EC3095}"/>
              </a:ext>
            </a:extLst>
          </p:cNvPr>
          <p:cNvSpPr>
            <a:spLocks noGrp="1"/>
          </p:cNvSpPr>
          <p:nvPr>
            <p:ph type="title"/>
          </p:nvPr>
        </p:nvSpPr>
        <p:spPr/>
        <p:txBody>
          <a:bodyPr/>
          <a:lstStyle/>
          <a:p>
            <a:r>
              <a:rPr lang="en-US" altLang="zh-SG" dirty="0"/>
              <a:t>Learning the Model Parameters of VAEs</a:t>
            </a:r>
            <a:endParaRPr lang="zh-SG" altLang="en-US" dirty="0"/>
          </a:p>
        </p:txBody>
      </p:sp>
      <p:pic>
        <p:nvPicPr>
          <p:cNvPr id="5" name="图片 4">
            <a:extLst>
              <a:ext uri="{FF2B5EF4-FFF2-40B4-BE49-F238E27FC236}">
                <a16:creationId xmlns:a16="http://schemas.microsoft.com/office/drawing/2014/main" id="{ADF4C21D-6CDB-E7E3-189F-D26088F1ADAF}"/>
              </a:ext>
            </a:extLst>
          </p:cNvPr>
          <p:cNvPicPr>
            <a:picLocks noChangeAspect="1"/>
          </p:cNvPicPr>
          <p:nvPr/>
        </p:nvPicPr>
        <p:blipFill>
          <a:blip r:embed="rId3"/>
          <a:stretch>
            <a:fillRect/>
          </a:stretch>
        </p:blipFill>
        <p:spPr>
          <a:xfrm>
            <a:off x="2154034" y="1553854"/>
            <a:ext cx="7883932" cy="4624468"/>
          </a:xfrm>
          <a:prstGeom prst="rect">
            <a:avLst/>
          </a:prstGeom>
        </p:spPr>
      </p:pic>
      <p:pic>
        <p:nvPicPr>
          <p:cNvPr id="7" name="图片 6">
            <a:extLst>
              <a:ext uri="{FF2B5EF4-FFF2-40B4-BE49-F238E27FC236}">
                <a16:creationId xmlns:a16="http://schemas.microsoft.com/office/drawing/2014/main" id="{7FE96B35-632D-CB42-7DE2-B4E50F24D1C3}"/>
              </a:ext>
            </a:extLst>
          </p:cNvPr>
          <p:cNvPicPr>
            <a:picLocks noChangeAspect="1"/>
          </p:cNvPicPr>
          <p:nvPr/>
        </p:nvPicPr>
        <p:blipFill>
          <a:blip r:embed="rId4"/>
          <a:stretch>
            <a:fillRect/>
          </a:stretch>
        </p:blipFill>
        <p:spPr>
          <a:xfrm>
            <a:off x="2154034" y="1553854"/>
            <a:ext cx="7883932" cy="4624468"/>
          </a:xfrm>
          <a:prstGeom prst="rect">
            <a:avLst/>
          </a:prstGeom>
        </p:spPr>
      </p:pic>
    </p:spTree>
    <p:extLst>
      <p:ext uri="{BB962C8B-B14F-4D97-AF65-F5344CB8AC3E}">
        <p14:creationId xmlns:p14="http://schemas.microsoft.com/office/powerpoint/2010/main" val="293380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199E0-5F8E-4B40-94CF-131400603C10}"/>
              </a:ext>
            </a:extLst>
          </p:cNvPr>
          <p:cNvSpPr>
            <a:spLocks noGrp="1"/>
          </p:cNvSpPr>
          <p:nvPr>
            <p:ph type="title"/>
          </p:nvPr>
        </p:nvSpPr>
        <p:spPr/>
        <p:txBody>
          <a:bodyPr/>
          <a:lstStyle/>
          <a:p>
            <a:r>
              <a:rPr lang="en-US" altLang="zh-CN" dirty="0"/>
              <a:t>Training a VAE: Step-by-Step</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86FEC0-FC24-8BB5-559D-7D79B3234E30}"/>
                  </a:ext>
                </a:extLst>
              </p:cNvPr>
              <p:cNvSpPr>
                <a:spLocks noGrp="1"/>
              </p:cNvSpPr>
              <p:nvPr>
                <p:ph idx="1"/>
              </p:nvPr>
            </p:nvSpPr>
            <p:spPr/>
            <p:txBody>
              <a:bodyPr/>
              <a:lstStyle/>
              <a:p>
                <a:r>
                  <a:rPr lang="en-US" altLang="zh-SG" dirty="0"/>
                  <a:t>Sample one or more </a:t>
                </a:r>
                <a14:m>
                  <m:oMath xmlns:m="http://schemas.openxmlformats.org/officeDocument/2006/math">
                    <m:r>
                      <m:rPr>
                        <m:sty m:val="p"/>
                      </m:rPr>
                      <a:rPr lang="en-US" altLang="zh-SG" b="0" i="0" smtClean="0">
                        <a:latin typeface="Cambria Math" panose="02040503050406030204" pitchFamily="18" charset="0"/>
                      </a:rPr>
                      <m:t>x</m:t>
                    </m:r>
                    <m:r>
                      <a:rPr lang="en-US" altLang="zh-SG" b="0" i="1" smtClean="0">
                        <a:latin typeface="Cambria Math" panose="02040503050406030204" pitchFamily="18" charset="0"/>
                      </a:rPr>
                      <m:t>~</m:t>
                    </m:r>
                    <m:sSubSup>
                      <m:sSubSupPr>
                        <m:ctrlPr>
                          <a:rPr lang="en-US" altLang="zh-SG" b="0" i="1" smtClean="0">
                            <a:latin typeface="Cambria Math" panose="02040503050406030204" pitchFamily="18" charset="0"/>
                          </a:rPr>
                        </m:ctrlPr>
                      </m:sSubSupPr>
                      <m:e>
                        <m:d>
                          <m:dPr>
                            <m:begChr m:val="{"/>
                            <m:endChr m:val="}"/>
                            <m:ctrlPr>
                              <a:rPr lang="en-US" altLang="zh-SG" b="0" i="1" smtClean="0">
                                <a:latin typeface="Cambria Math" panose="02040503050406030204" pitchFamily="18" charset="0"/>
                              </a:rPr>
                            </m:ctrlPr>
                          </m:dPr>
                          <m:e>
                            <m:sSup>
                              <m:sSupPr>
                                <m:ctrlPr>
                                  <a:rPr lang="en-US" altLang="zh-SG" b="0" i="1" smtClean="0">
                                    <a:latin typeface="Cambria Math" panose="02040503050406030204" pitchFamily="18" charset="0"/>
                                  </a:rPr>
                                </m:ctrlPr>
                              </m:sSupPr>
                              <m:e>
                                <m:r>
                                  <m:rPr>
                                    <m:sty m:val="p"/>
                                  </m:rPr>
                                  <a:rPr lang="en-US" altLang="zh-SG" b="0" i="0" smtClean="0">
                                    <a:latin typeface="Cambria Math" panose="02040503050406030204" pitchFamily="18" charset="0"/>
                                  </a:rPr>
                                  <m:t>x</m:t>
                                </m:r>
                              </m:e>
                              <m:sup>
                                <m:r>
                                  <a:rPr lang="en-US" altLang="zh-SG" b="0" i="1" smtClean="0">
                                    <a:latin typeface="Cambria Math" panose="02040503050406030204" pitchFamily="18" charset="0"/>
                                  </a:rPr>
                                  <m:t>(</m:t>
                                </m:r>
                                <m:r>
                                  <a:rPr lang="en-US" altLang="zh-SG" b="0" i="1" smtClean="0">
                                    <a:latin typeface="Cambria Math" panose="02040503050406030204" pitchFamily="18" charset="0"/>
                                  </a:rPr>
                                  <m:t>𝑖</m:t>
                                </m:r>
                                <m:r>
                                  <a:rPr lang="en-US" altLang="zh-SG" b="0" i="1" smtClean="0">
                                    <a:latin typeface="Cambria Math" panose="02040503050406030204" pitchFamily="18" charset="0"/>
                                  </a:rPr>
                                  <m:t>)</m:t>
                                </m:r>
                              </m:sup>
                            </m:sSup>
                          </m:e>
                        </m:d>
                      </m:e>
                      <m:sub>
                        <m:r>
                          <a:rPr lang="en-US" altLang="zh-SG" b="0" i="1" smtClean="0">
                            <a:latin typeface="Cambria Math" panose="02040503050406030204" pitchFamily="18" charset="0"/>
                          </a:rPr>
                          <m:t>𝑖</m:t>
                        </m:r>
                        <m:r>
                          <a:rPr lang="en-US" altLang="zh-SG" b="0" i="1" smtClean="0">
                            <a:latin typeface="Cambria Math" panose="02040503050406030204" pitchFamily="18" charset="0"/>
                          </a:rPr>
                          <m:t>=1</m:t>
                        </m:r>
                      </m:sub>
                      <m:sup>
                        <m:r>
                          <a:rPr lang="en-US" altLang="zh-SG" b="0" i="1" smtClean="0">
                            <a:latin typeface="Cambria Math" panose="02040503050406030204" pitchFamily="18" charset="0"/>
                          </a:rPr>
                          <m:t>𝑁</m:t>
                        </m:r>
                      </m:sup>
                    </m:sSubSup>
                  </m:oMath>
                </a14:m>
                <a:r>
                  <a:rPr lang="en-US" altLang="zh-SG" dirty="0"/>
                  <a:t>;</a:t>
                </a:r>
              </a:p>
              <a:p>
                <a:r>
                  <a:rPr lang="en-US" altLang="zh-SG" dirty="0"/>
                  <a:t>Encode the data with a forward pass through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𝑓</m:t>
                        </m:r>
                      </m:e>
                      <m:sub>
                        <m:r>
                          <a:rPr lang="en-US" altLang="zh-SG" b="0" i="1" smtClean="0">
                            <a:latin typeface="Cambria Math" panose="02040503050406030204" pitchFamily="18" charset="0"/>
                          </a:rPr>
                          <m:t>𝜓</m:t>
                        </m:r>
                      </m:sub>
                    </m:sSub>
                  </m:oMath>
                </a14:m>
                <a:r>
                  <a:rPr lang="en-US" altLang="zh-SG" dirty="0"/>
                  <a:t>;</a:t>
                </a:r>
              </a:p>
              <a:p>
                <a:r>
                  <a:rPr lang="en-US" altLang="zh-SG" dirty="0"/>
                  <a:t>For each datapoint, create one or more noisy latent codes using the distribution parameterized by the encoder;</a:t>
                </a:r>
              </a:p>
              <a:p>
                <a:r>
                  <a:rPr lang="en-US" altLang="zh-SG" dirty="0"/>
                  <a:t>Decode the data by passing the noisy latent codes through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𝑔</m:t>
                        </m:r>
                      </m:e>
                      <m:sub>
                        <m:r>
                          <a:rPr lang="en-US" altLang="zh-SG" b="0" i="1" smtClean="0">
                            <a:latin typeface="Cambria Math" panose="02040503050406030204" pitchFamily="18" charset="0"/>
                          </a:rPr>
                          <m:t>𝜃</m:t>
                        </m:r>
                      </m:sub>
                    </m:sSub>
                  </m:oMath>
                </a14:m>
                <a:r>
                  <a:rPr lang="en-US" altLang="zh-SG" dirty="0"/>
                  <a:t>;</a:t>
                </a:r>
              </a:p>
              <a:p>
                <a:r>
                  <a:rPr lang="en-US" altLang="zh-SG" dirty="0"/>
                  <a:t>Compute the losses and backprop to update </a:t>
                </a:r>
                <a14:m>
                  <m:oMath xmlns:m="http://schemas.openxmlformats.org/officeDocument/2006/math">
                    <m:r>
                      <a:rPr lang="en-US" altLang="zh-SG" b="0" i="1" smtClean="0">
                        <a:latin typeface="Cambria Math" panose="02040503050406030204" pitchFamily="18" charset="0"/>
                      </a:rPr>
                      <m:t>𝜃</m:t>
                    </m:r>
                  </m:oMath>
                </a14:m>
                <a:r>
                  <a:rPr lang="zh-SG" altLang="en-US" dirty="0"/>
                  <a:t> </a:t>
                </a:r>
                <a:r>
                  <a:rPr lang="en-US" altLang="zh-SG" dirty="0"/>
                  <a:t>and </a:t>
                </a:r>
                <a14:m>
                  <m:oMath xmlns:m="http://schemas.openxmlformats.org/officeDocument/2006/math">
                    <m:r>
                      <a:rPr lang="en-US" altLang="zh-SG" b="0" i="1" smtClean="0">
                        <a:latin typeface="Cambria Math" panose="02040503050406030204" pitchFamily="18" charset="0"/>
                      </a:rPr>
                      <m:t>𝜓</m:t>
                    </m:r>
                  </m:oMath>
                </a14:m>
                <a:r>
                  <a:rPr lang="en-US" altLang="zh-SG" dirty="0"/>
                  <a:t>.</a:t>
                </a:r>
                <a:endParaRPr lang="zh-SG" altLang="en-US" dirty="0"/>
              </a:p>
            </p:txBody>
          </p:sp>
        </mc:Choice>
        <mc:Fallback xmlns="">
          <p:sp>
            <p:nvSpPr>
              <p:cNvPr id="3" name="内容占位符 2">
                <a:extLst>
                  <a:ext uri="{FF2B5EF4-FFF2-40B4-BE49-F238E27FC236}">
                    <a16:creationId xmlns:a16="http://schemas.microsoft.com/office/drawing/2014/main" id="{7986FEC0-FC24-8BB5-559D-7D79B3234E3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119036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036D-304C-80EC-8B59-9F1036F5166A}"/>
              </a:ext>
            </a:extLst>
          </p:cNvPr>
          <p:cNvSpPr>
            <a:spLocks noGrp="1"/>
          </p:cNvSpPr>
          <p:nvPr>
            <p:ph type="title"/>
          </p:nvPr>
        </p:nvSpPr>
        <p:spPr/>
        <p:txBody>
          <a:bodyPr/>
          <a:lstStyle/>
          <a:p>
            <a:r>
              <a:rPr lang="en-SG" dirty="0"/>
              <a:t>What We Have? What We Left Behind?</a:t>
            </a:r>
          </a:p>
        </p:txBody>
      </p:sp>
      <p:sp>
        <p:nvSpPr>
          <p:cNvPr id="3" name="Content Placeholder 2">
            <a:extLst>
              <a:ext uri="{FF2B5EF4-FFF2-40B4-BE49-F238E27FC236}">
                <a16:creationId xmlns:a16="http://schemas.microsoft.com/office/drawing/2014/main" id="{4832EAF8-EA5A-3426-9668-183863EF22AE}"/>
              </a:ext>
            </a:extLst>
          </p:cNvPr>
          <p:cNvSpPr>
            <a:spLocks noGrp="1"/>
          </p:cNvSpPr>
          <p:nvPr>
            <p:ph idx="1"/>
          </p:nvPr>
        </p:nvSpPr>
        <p:spPr/>
        <p:txBody>
          <a:bodyPr/>
          <a:lstStyle/>
          <a:p>
            <a:r>
              <a:rPr lang="en-SG" dirty="0"/>
              <a:t>Good performance with ever increasing complexity of models:</a:t>
            </a:r>
          </a:p>
          <a:p>
            <a:pPr lvl="1"/>
            <a:r>
              <a:rPr lang="en-SG" dirty="0"/>
              <a:t>Expressive, modular structure, efficient training.</a:t>
            </a:r>
          </a:p>
          <a:p>
            <a:pPr lvl="1"/>
            <a:r>
              <a:rPr lang="en-SG" dirty="0"/>
              <a:t>Performances that are trained and evaluated on (a) certain dataset(s).</a:t>
            </a:r>
          </a:p>
          <a:p>
            <a:pPr lvl="1"/>
            <a:r>
              <a:rPr lang="en-SG" dirty="0"/>
              <a:t>What about the generalization on other datasets?</a:t>
            </a:r>
          </a:p>
          <a:p>
            <a:pPr lvl="1"/>
            <a:r>
              <a:rPr lang="en-SG" dirty="0"/>
              <a:t>Black-box model, judge the confidence over the model’s decision?</a:t>
            </a:r>
          </a:p>
          <a:p>
            <a:endParaRPr lang="en-SG" dirty="0"/>
          </a:p>
          <a:p>
            <a:r>
              <a:rPr lang="en-SG" dirty="0"/>
              <a:t>One (long forgotten) principle: the Occam’s Razor:</a:t>
            </a:r>
          </a:p>
          <a:p>
            <a:pPr lvl="1"/>
            <a:r>
              <a:rPr lang="en-US" dirty="0"/>
              <a:t>The problem-solving principle that recommends searching for explanations constructed with the smallest possible set of elements. It is also known as the principle of parsimony or the law of parsimony.</a:t>
            </a:r>
            <a:endParaRPr lang="en-SG" dirty="0"/>
          </a:p>
        </p:txBody>
      </p:sp>
    </p:spTree>
    <p:extLst>
      <p:ext uri="{BB962C8B-B14F-4D97-AF65-F5344CB8AC3E}">
        <p14:creationId xmlns:p14="http://schemas.microsoft.com/office/powerpoint/2010/main" val="248126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776CA-9762-5915-0944-0D87E3D5B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FC045-4148-08DE-C768-2D1D9D853D8F}"/>
              </a:ext>
            </a:extLst>
          </p:cNvPr>
          <p:cNvSpPr>
            <a:spLocks noGrp="1"/>
          </p:cNvSpPr>
          <p:nvPr>
            <p:ph type="title"/>
          </p:nvPr>
        </p:nvSpPr>
        <p:spPr/>
        <p:txBody>
          <a:bodyPr/>
          <a:lstStyle/>
          <a:p>
            <a:r>
              <a:rPr lang="en-SG" dirty="0"/>
              <a:t>Bayesian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AE0A4F-D909-3387-969C-DD5F898DF67F}"/>
                  </a:ext>
                </a:extLst>
              </p:cNvPr>
              <p:cNvSpPr>
                <a:spLocks noGrp="1"/>
              </p:cNvSpPr>
              <p:nvPr>
                <p:ph idx="1"/>
              </p:nvPr>
            </p:nvSpPr>
            <p:spPr/>
            <p:txBody>
              <a:bodyPr/>
              <a:lstStyle/>
              <a:p>
                <a:r>
                  <a:rPr lang="en-SG" dirty="0"/>
                  <a:t>What we actually obtain from deep learning models?</a:t>
                </a:r>
              </a:p>
              <a:p>
                <a:r>
                  <a:rPr lang="en-SG" dirty="0"/>
                  <a:t>Probabilities: probabilities of classes / probabilities of params.</a:t>
                </a:r>
              </a:p>
              <a:p>
                <a:r>
                  <a:rPr lang="en-SG" dirty="0"/>
                  <a:t>Bayesian inference:</a:t>
                </a:r>
              </a:p>
              <a:p>
                <a:pPr lvl="1"/>
                <a:r>
                  <a:rPr lang="en-US" dirty="0"/>
                  <a:t>Leverage the Bayes' theorem to update the probability for a hypothesis (a model, could be a statistical model) as more evidence or information (data) becomes available.</a:t>
                </a:r>
              </a:p>
              <a:p>
                <a:pPr marL="361783"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e>
                          <m:r>
                            <a:rPr lang="en-US" b="0" i="1" smtClean="0">
                              <a:latin typeface="Cambria Math" panose="02040503050406030204" pitchFamily="18" charset="0"/>
                            </a:rPr>
                            <m:t>𝒟</m:t>
                          </m:r>
                        </m:e>
                      </m:d>
                      <m:r>
                        <a:rPr lang="en-US" b="0" i="1" smtClean="0">
                          <a:latin typeface="Cambria Math" panose="02040503050406030204" pitchFamily="18" charset="0"/>
                        </a:rPr>
                        <m:t>=</m:t>
                      </m:r>
                      <m:f>
                        <m:fPr>
                          <m:ctrlPr>
                            <a:rPr lang="en-US" altLang="zh-SG" i="1">
                              <a:latin typeface="Cambria Math" panose="02040503050406030204" pitchFamily="18" charset="0"/>
                            </a:rPr>
                          </m:ctrlPr>
                        </m:fPr>
                        <m:num>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i="1">
                                  <a:latin typeface="Cambria Math" panose="02040503050406030204" pitchFamily="18" charset="0"/>
                                </a:rPr>
                                <m:t>𝒟</m:t>
                              </m:r>
                            </m:e>
                            <m:e>
                              <m:r>
                                <a:rPr lang="en-US" altLang="zh-SG" b="0" i="1" smtClean="0">
                                  <a:latin typeface="Cambria Math" panose="02040503050406030204" pitchFamily="18" charset="0"/>
                                </a:rPr>
                                <m:t>𝜃</m:t>
                              </m:r>
                            </m:e>
                          </m:d>
                          <m:r>
                            <a:rPr lang="en-US" altLang="zh-SG" i="1">
                              <a:latin typeface="Cambria Math" panose="02040503050406030204" pitchFamily="18" charset="0"/>
                            </a:rPr>
                            <m:t>𝑝</m:t>
                          </m:r>
                          <m:r>
                            <a:rPr lang="en-US" altLang="zh-SG" i="1">
                              <a:latin typeface="Cambria Math" panose="02040503050406030204" pitchFamily="18" charset="0"/>
                            </a:rPr>
                            <m:t>(</m:t>
                          </m:r>
                          <m:r>
                            <a:rPr lang="en-US" altLang="zh-SG" i="1">
                              <a:latin typeface="Cambria Math" panose="02040503050406030204" pitchFamily="18" charset="0"/>
                            </a:rPr>
                            <m:t>𝜃</m:t>
                          </m:r>
                          <m:r>
                            <a:rPr lang="en-US" altLang="zh-SG" i="1">
                              <a:latin typeface="Cambria Math" panose="02040503050406030204" pitchFamily="18" charset="0"/>
                            </a:rPr>
                            <m:t>)</m:t>
                          </m:r>
                        </m:num>
                        <m:den>
                          <m:r>
                            <a:rPr lang="en-US" altLang="zh-SG" i="1">
                              <a:latin typeface="Cambria Math" panose="02040503050406030204" pitchFamily="18" charset="0"/>
                            </a:rPr>
                            <m:t>𝑝</m:t>
                          </m:r>
                          <m:r>
                            <a:rPr lang="en-US" altLang="zh-SG" i="1">
                              <a:latin typeface="Cambria Math" panose="02040503050406030204" pitchFamily="18" charset="0"/>
                            </a:rPr>
                            <m:t>(</m:t>
                          </m:r>
                          <m:r>
                            <a:rPr lang="en-US" altLang="zh-SG" i="1">
                              <a:latin typeface="Cambria Math" panose="02040503050406030204" pitchFamily="18" charset="0"/>
                            </a:rPr>
                            <m:t>𝒟</m:t>
                          </m:r>
                          <m:r>
                            <a:rPr lang="en-US" altLang="zh-SG" i="1">
                              <a:latin typeface="Cambria Math" panose="02040503050406030204" pitchFamily="18" charset="0"/>
                            </a:rPr>
                            <m:t>)</m:t>
                          </m:r>
                        </m:den>
                      </m:f>
                      <m:r>
                        <a:rPr lang="en-US" altLang="zh-SG" b="0" i="1" smtClean="0">
                          <a:latin typeface="Cambria Math" panose="02040503050406030204" pitchFamily="18" charset="0"/>
                        </a:rPr>
                        <m:t> </m:t>
                      </m:r>
                      <m:r>
                        <a:rPr lang="en-US" altLang="zh-SG" b="0" i="1" smtClean="0">
                          <a:latin typeface="Cambria Math" panose="02040503050406030204" pitchFamily="18" charset="0"/>
                        </a:rPr>
                        <m:t>𝑜𝑟</m:t>
                      </m:r>
                      <m:r>
                        <a:rPr lang="en-US" altLang="zh-SG" b="0" i="1" smtClean="0">
                          <a:latin typeface="Cambria Math" panose="02040503050406030204" pitchFamily="18" charset="0"/>
                        </a:rPr>
                        <m:t> </m:t>
                      </m:r>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b="1" i="1" smtClean="0">
                              <a:latin typeface="Cambria Math" panose="02040503050406030204" pitchFamily="18" charset="0"/>
                            </a:rPr>
                            <m:t>𝒘</m:t>
                          </m:r>
                        </m:e>
                        <m:e>
                          <m:r>
                            <a:rPr lang="en-US" altLang="zh-SG" i="1">
                              <a:latin typeface="Cambria Math" panose="02040503050406030204" pitchFamily="18" charset="0"/>
                            </a:rPr>
                            <m:t>𝒟</m:t>
                          </m:r>
                        </m:e>
                      </m:d>
                      <m:r>
                        <a:rPr lang="en-US" altLang="zh-SG" i="1">
                          <a:latin typeface="Cambria Math" panose="02040503050406030204" pitchFamily="18" charset="0"/>
                        </a:rPr>
                        <m:t>=</m:t>
                      </m:r>
                      <m:f>
                        <m:fPr>
                          <m:ctrlPr>
                            <a:rPr lang="en-US" altLang="zh-SG" i="1">
                              <a:latin typeface="Cambria Math" panose="02040503050406030204" pitchFamily="18" charset="0"/>
                            </a:rPr>
                          </m:ctrlPr>
                        </m:fPr>
                        <m:num>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i="1">
                                  <a:latin typeface="Cambria Math" panose="02040503050406030204" pitchFamily="18" charset="0"/>
                                </a:rPr>
                                <m:t>𝒟</m:t>
                              </m:r>
                            </m:e>
                            <m:e>
                              <m:r>
                                <a:rPr lang="en-US" altLang="zh-SG" b="1" i="1" smtClean="0">
                                  <a:latin typeface="Cambria Math" panose="02040503050406030204" pitchFamily="18" charset="0"/>
                                </a:rPr>
                                <m:t>𝒘</m:t>
                              </m:r>
                            </m:e>
                          </m:d>
                          <m:r>
                            <a:rPr lang="en-US" altLang="zh-SG" i="1">
                              <a:latin typeface="Cambria Math" panose="02040503050406030204" pitchFamily="18" charset="0"/>
                            </a:rPr>
                            <m:t>𝑝</m:t>
                          </m:r>
                          <m:r>
                            <a:rPr lang="en-US" altLang="zh-SG" i="1">
                              <a:latin typeface="Cambria Math" panose="02040503050406030204" pitchFamily="18" charset="0"/>
                            </a:rPr>
                            <m:t>(</m:t>
                          </m:r>
                          <m:r>
                            <a:rPr lang="en-US" altLang="zh-SG" b="1" i="1" smtClean="0">
                              <a:latin typeface="Cambria Math" panose="02040503050406030204" pitchFamily="18" charset="0"/>
                            </a:rPr>
                            <m:t>𝒘</m:t>
                          </m:r>
                          <m:r>
                            <a:rPr lang="en-US" altLang="zh-SG" i="1">
                              <a:latin typeface="Cambria Math" panose="02040503050406030204" pitchFamily="18" charset="0"/>
                            </a:rPr>
                            <m:t>)</m:t>
                          </m:r>
                        </m:num>
                        <m:den>
                          <m:r>
                            <a:rPr lang="en-US" altLang="zh-SG" i="1">
                              <a:latin typeface="Cambria Math" panose="02040503050406030204" pitchFamily="18" charset="0"/>
                            </a:rPr>
                            <m:t>𝑝</m:t>
                          </m:r>
                          <m:r>
                            <a:rPr lang="en-US" altLang="zh-SG" i="1">
                              <a:latin typeface="Cambria Math" panose="02040503050406030204" pitchFamily="18" charset="0"/>
                            </a:rPr>
                            <m:t>(</m:t>
                          </m:r>
                          <m:r>
                            <a:rPr lang="en-US" altLang="zh-SG" i="1">
                              <a:latin typeface="Cambria Math" panose="02040503050406030204" pitchFamily="18" charset="0"/>
                            </a:rPr>
                            <m:t>𝒟</m:t>
                          </m:r>
                          <m:r>
                            <a:rPr lang="en-US" altLang="zh-SG" i="1">
                              <a:latin typeface="Cambria Math" panose="02040503050406030204" pitchFamily="18" charset="0"/>
                            </a:rPr>
                            <m:t>)</m:t>
                          </m:r>
                        </m:den>
                      </m:f>
                    </m:oMath>
                  </m:oMathPara>
                </a14:m>
                <a:endParaRPr lang="en-SG" dirty="0"/>
              </a:p>
              <a:p>
                <a:pPr lvl="1"/>
                <a14:m>
                  <m:oMath xmlns:m="http://schemas.openxmlformats.org/officeDocument/2006/math">
                    <m:r>
                      <a:rPr lang="en-US" altLang="zh-SG" i="1" smtClean="0">
                        <a:latin typeface="Cambria Math" panose="02040503050406030204" pitchFamily="18" charset="0"/>
                      </a:rPr>
                      <m:t>𝑝</m:t>
                    </m:r>
                    <m:r>
                      <a:rPr lang="en-US" altLang="zh-SG" i="1" smtClean="0">
                        <a:latin typeface="Cambria Math" panose="02040503050406030204" pitchFamily="18" charset="0"/>
                      </a:rPr>
                      <m:t>(</m:t>
                    </m:r>
                    <m:r>
                      <a:rPr lang="en-US" altLang="zh-SG" b="1" i="1">
                        <a:latin typeface="Cambria Math" panose="02040503050406030204" pitchFamily="18" charset="0"/>
                      </a:rPr>
                      <m:t>𝒘</m:t>
                    </m:r>
                    <m:r>
                      <a:rPr lang="en-US" altLang="zh-SG" i="1" smtClean="0">
                        <a:latin typeface="Cambria Math" panose="02040503050406030204" pitchFamily="18" charset="0"/>
                      </a:rPr>
                      <m:t>)</m:t>
                    </m:r>
                  </m:oMath>
                </a14:m>
                <a:r>
                  <a:rPr lang="en-SG" dirty="0"/>
                  <a:t>: prior of parameter </a:t>
                </a:r>
                <a14:m>
                  <m:oMath xmlns:m="http://schemas.openxmlformats.org/officeDocument/2006/math">
                    <m:r>
                      <a:rPr lang="en-US" altLang="zh-SG" b="1" i="1">
                        <a:latin typeface="Cambria Math" panose="02040503050406030204" pitchFamily="18" charset="0"/>
                      </a:rPr>
                      <m:t>𝒘</m:t>
                    </m:r>
                  </m:oMath>
                </a14:m>
                <a:r>
                  <a:rPr lang="en-SG" dirty="0"/>
                  <a:t> before seeing the data; </a:t>
                </a:r>
                <a14:m>
                  <m:oMath xmlns:m="http://schemas.openxmlformats.org/officeDocument/2006/math">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i="1">
                            <a:latin typeface="Cambria Math" panose="02040503050406030204" pitchFamily="18" charset="0"/>
                          </a:rPr>
                          <m:t>𝒟</m:t>
                        </m:r>
                      </m:e>
                      <m:e>
                        <m:r>
                          <a:rPr lang="en-US" altLang="zh-SG" b="1" i="1">
                            <a:latin typeface="Cambria Math" panose="02040503050406030204" pitchFamily="18" charset="0"/>
                          </a:rPr>
                          <m:t>𝒘</m:t>
                        </m:r>
                      </m:e>
                    </m:d>
                  </m:oMath>
                </a14:m>
                <a:r>
                  <a:rPr lang="en-SG" dirty="0"/>
                  <a:t>: likelihood, probability of data </a:t>
                </a:r>
                <a14:m>
                  <m:oMath xmlns:m="http://schemas.openxmlformats.org/officeDocument/2006/math">
                    <m:r>
                      <a:rPr lang="en-US" b="0" i="1" smtClean="0">
                        <a:latin typeface="Cambria Math" panose="02040503050406030204" pitchFamily="18" charset="0"/>
                      </a:rPr>
                      <m:t>𝒟</m:t>
                    </m:r>
                  </m:oMath>
                </a14:m>
                <a:r>
                  <a:rPr lang="en-SG" dirty="0"/>
                  <a:t> given </a:t>
                </a:r>
                <a14:m>
                  <m:oMath xmlns:m="http://schemas.openxmlformats.org/officeDocument/2006/math">
                    <m:r>
                      <a:rPr lang="en-US" altLang="zh-SG" b="1" i="1">
                        <a:latin typeface="Cambria Math" panose="02040503050406030204" pitchFamily="18" charset="0"/>
                      </a:rPr>
                      <m:t>𝒘</m:t>
                    </m:r>
                  </m:oMath>
                </a14:m>
                <a:r>
                  <a:rPr lang="en-SG" dirty="0"/>
                  <a:t>; </a:t>
                </a:r>
                <a14:m>
                  <m:oMath xmlns:m="http://schemas.openxmlformats.org/officeDocument/2006/math">
                    <m:r>
                      <a:rPr lang="en-US" altLang="zh-SG" i="1">
                        <a:latin typeface="Cambria Math" panose="02040503050406030204" pitchFamily="18" charset="0"/>
                      </a:rPr>
                      <m:t>𝑝</m:t>
                    </m:r>
                    <m:d>
                      <m:dPr>
                        <m:ctrlPr>
                          <a:rPr lang="en-US" altLang="zh-SG" i="1">
                            <a:latin typeface="Cambria Math" panose="02040503050406030204" pitchFamily="18" charset="0"/>
                          </a:rPr>
                        </m:ctrlPr>
                      </m:dPr>
                      <m:e>
                        <m:r>
                          <a:rPr lang="en-US" altLang="zh-SG" b="1" i="1">
                            <a:latin typeface="Cambria Math" panose="02040503050406030204" pitchFamily="18" charset="0"/>
                          </a:rPr>
                          <m:t>𝒘</m:t>
                        </m:r>
                      </m:e>
                      <m:e>
                        <m:r>
                          <a:rPr lang="en-US" altLang="zh-SG" i="1">
                            <a:latin typeface="Cambria Math" panose="02040503050406030204" pitchFamily="18" charset="0"/>
                          </a:rPr>
                          <m:t>𝒟</m:t>
                        </m:r>
                      </m:e>
                    </m:d>
                  </m:oMath>
                </a14:m>
                <a:r>
                  <a:rPr lang="en-SG" dirty="0"/>
                  <a:t>: posterior probability of </a:t>
                </a:r>
                <a14:m>
                  <m:oMath xmlns:m="http://schemas.openxmlformats.org/officeDocument/2006/math">
                    <m:r>
                      <a:rPr lang="en-US" altLang="zh-SG" b="1" i="1">
                        <a:latin typeface="Cambria Math" panose="02040503050406030204" pitchFamily="18" charset="0"/>
                      </a:rPr>
                      <m:t>𝒘</m:t>
                    </m:r>
                  </m:oMath>
                </a14:m>
                <a:r>
                  <a:rPr lang="en-SG" dirty="0"/>
                  <a:t> w.r.t. </a:t>
                </a:r>
                <a14:m>
                  <m:oMath xmlns:m="http://schemas.openxmlformats.org/officeDocument/2006/math">
                    <m:r>
                      <a:rPr lang="en-US" b="0" i="1" smtClean="0">
                        <a:latin typeface="Cambria Math" panose="02040503050406030204" pitchFamily="18" charset="0"/>
                      </a:rPr>
                      <m:t>𝒟</m:t>
                    </m:r>
                  </m:oMath>
                </a14:m>
                <a:r>
                  <a:rPr lang="en-SG" dirty="0"/>
                  <a:t>.</a:t>
                </a:r>
              </a:p>
            </p:txBody>
          </p:sp>
        </mc:Choice>
        <mc:Fallback xmlns="">
          <p:sp>
            <p:nvSpPr>
              <p:cNvPr id="3" name="Content Placeholder 2">
                <a:extLst>
                  <a:ext uri="{FF2B5EF4-FFF2-40B4-BE49-F238E27FC236}">
                    <a16:creationId xmlns:a16="http://schemas.microsoft.com/office/drawing/2014/main" id="{78AE0A4F-D909-3387-969C-DD5F898DF67F}"/>
                  </a:ext>
                </a:extLst>
              </p:cNvPr>
              <p:cNvSpPr>
                <a:spLocks noGrp="1" noRot="1" noChangeAspect="1" noMove="1" noResize="1" noEditPoints="1" noAdjustHandles="1" noChangeArrowheads="1" noChangeShapeType="1" noTextEdit="1"/>
              </p:cNvSpPr>
              <p:nvPr>
                <p:ph idx="1"/>
              </p:nvPr>
            </p:nvSpPr>
            <p:spPr>
              <a:blipFill>
                <a:blip r:embed="rId2"/>
                <a:stretch>
                  <a:fillRect t="-1269" r="-870"/>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296675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C3983-2F9F-E433-3C51-22BB657F4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3BC06-266E-520E-33E9-9801A145C1D2}"/>
              </a:ext>
            </a:extLst>
          </p:cNvPr>
          <p:cNvSpPr>
            <a:spLocks noGrp="1"/>
          </p:cNvSpPr>
          <p:nvPr>
            <p:ph type="title"/>
          </p:nvPr>
        </p:nvSpPr>
        <p:spPr/>
        <p:txBody>
          <a:bodyPr/>
          <a:lstStyle/>
          <a:p>
            <a:r>
              <a:rPr lang="en-SG" dirty="0"/>
              <a:t>Bayesian Inference and Uncertainty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72AAA-44E3-7012-741B-ECD00E46F32F}"/>
                  </a:ext>
                </a:extLst>
              </p:cNvPr>
              <p:cNvSpPr>
                <a:spLocks noGrp="1"/>
              </p:cNvSpPr>
              <p:nvPr>
                <p:ph idx="1"/>
              </p:nvPr>
            </p:nvSpPr>
            <p:spPr/>
            <p:txBody>
              <a:bodyPr/>
              <a:lstStyle/>
              <a:p>
                <a:r>
                  <a:rPr lang="en-SG" dirty="0"/>
                  <a:t>Given a data input of </a:t>
                </a:r>
                <a14:m>
                  <m:oMath xmlns:m="http://schemas.openxmlformats.org/officeDocument/2006/math">
                    <m:r>
                      <a:rPr lang="en-US" b="0" i="1" smtClean="0">
                        <a:latin typeface="Cambria Math" panose="02040503050406030204" pitchFamily="18" charset="0"/>
                      </a:rPr>
                      <m:t>𝑢</m:t>
                    </m:r>
                  </m:oMath>
                </a14:m>
                <a:r>
                  <a:rPr lang="en-SG" dirty="0"/>
                  <a:t> what we want is the prediction of input </a:t>
                </a:r>
                <a14:m>
                  <m:oMath xmlns:m="http://schemas.openxmlformats.org/officeDocument/2006/math">
                    <m:r>
                      <a:rPr lang="en-US" b="0" i="1" smtClean="0">
                        <a:latin typeface="Cambria Math" panose="02040503050406030204" pitchFamily="18" charset="0"/>
                      </a:rPr>
                      <m:t>𝑢</m:t>
                    </m:r>
                  </m:oMath>
                </a14:m>
                <a:r>
                  <a:rPr lang="en-SG" dirty="0"/>
                  <a:t> as </a:t>
                </a:r>
                <a14:m>
                  <m:oMath xmlns:m="http://schemas.openxmlformats.org/officeDocument/2006/math">
                    <m:r>
                      <a:rPr lang="en-US" b="0" i="1" smtClean="0">
                        <a:latin typeface="Cambria Math" panose="02040503050406030204" pitchFamily="18" charset="0"/>
                      </a:rPr>
                      <m:t>𝑦</m:t>
                    </m:r>
                  </m:oMath>
                </a14:m>
                <a:r>
                  <a:rPr lang="en-SG" dirty="0"/>
                  <a:t>, computed from the posterior predictive distribution:</a:t>
                </a:r>
              </a:p>
              <a:p>
                <a:pPr lvl="1"/>
                <a:r>
                  <a:rPr lang="en-SG" dirty="0"/>
                  <a:t>Posterior predictive distribution: distribution of possible unobserved values conditional on the observed values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𝒟</m:t>
                          </m:r>
                        </m:e>
                      </m:d>
                      <m:r>
                        <a:rPr lang="en-US" b="0" i="1" smtClean="0">
                          <a:latin typeface="Cambria Math" panose="02040503050406030204" pitchFamily="18" charset="0"/>
                        </a:rPr>
                        <m:t>=</m:t>
                      </m:r>
                      <m:nary>
                        <m:naryPr>
                          <m:subHide m:val="on"/>
                          <m:supHide m:val="on"/>
                          <m:ctrlPr>
                            <a:rPr lang="en-US" altLang="zh-SG" b="0" i="1" smtClean="0">
                              <a:latin typeface="Cambria Math" panose="02040503050406030204" pitchFamily="18" charset="0"/>
                            </a:rPr>
                          </m:ctrlPr>
                        </m:naryPr>
                        <m:sub/>
                        <m:sup/>
                        <m:e>
                          <m:r>
                            <a:rPr lang="en-US" altLang="zh-SG" b="0" i="1" smtClean="0">
                              <a:latin typeface="Cambria Math" panose="02040503050406030204" pitchFamily="18" charset="0"/>
                            </a:rPr>
                            <m:t>𝑝</m:t>
                          </m:r>
                          <m:d>
                            <m:dPr>
                              <m:ctrlPr>
                                <a:rPr lang="en-US" altLang="zh-SG" b="0" i="1" smtClean="0">
                                  <a:latin typeface="Cambria Math" panose="02040503050406030204" pitchFamily="18" charset="0"/>
                                </a:rPr>
                              </m:ctrlPr>
                            </m:dPr>
                            <m:e>
                              <m:r>
                                <a:rPr lang="en-US" altLang="zh-SG" b="1" i="1" smtClean="0">
                                  <a:latin typeface="Cambria Math" panose="02040503050406030204" pitchFamily="18" charset="0"/>
                                </a:rPr>
                                <m:t>𝒘</m:t>
                              </m:r>
                            </m:e>
                            <m:e>
                              <m:r>
                                <a:rPr lang="en-US" altLang="zh-SG" b="0" i="1" smtClean="0">
                                  <a:latin typeface="Cambria Math" panose="02040503050406030204" pitchFamily="18" charset="0"/>
                                </a:rPr>
                                <m:t>𝒟</m:t>
                              </m:r>
                            </m:e>
                          </m:d>
                          <m:r>
                            <a:rPr lang="en-US" altLang="zh-SG" b="0" i="1" smtClean="0">
                              <a:latin typeface="Cambria Math" panose="02040503050406030204" pitchFamily="18" charset="0"/>
                            </a:rPr>
                            <m:t>𝑝</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𝑦</m:t>
                              </m:r>
                            </m:e>
                            <m:e>
                              <m:r>
                                <a:rPr lang="en-US" altLang="zh-SG" b="0" i="1" smtClean="0">
                                  <a:latin typeface="Cambria Math" panose="02040503050406030204" pitchFamily="18" charset="0"/>
                                </a:rPr>
                                <m:t>𝑢</m:t>
                              </m:r>
                              <m:r>
                                <a:rPr lang="en-US" altLang="zh-SG" b="0" i="1" smtClean="0">
                                  <a:latin typeface="Cambria Math" panose="02040503050406030204" pitchFamily="18" charset="0"/>
                                </a:rPr>
                                <m:t>,</m:t>
                              </m:r>
                              <m:r>
                                <a:rPr lang="en-US" altLang="zh-SG" b="1" i="1" smtClean="0">
                                  <a:latin typeface="Cambria Math" panose="02040503050406030204" pitchFamily="18" charset="0"/>
                                </a:rPr>
                                <m:t>𝒘</m:t>
                              </m:r>
                            </m:e>
                          </m:d>
                          <m:r>
                            <a:rPr lang="en-US" altLang="zh-SG" b="0" i="1" smtClean="0">
                              <a:latin typeface="Cambria Math" panose="02040503050406030204" pitchFamily="18" charset="0"/>
                            </a:rPr>
                            <m:t>𝑑</m:t>
                          </m:r>
                          <m:r>
                            <a:rPr lang="en-US" altLang="zh-SG" b="1" i="1" smtClean="0">
                              <a:latin typeface="Cambria Math" panose="02040503050406030204" pitchFamily="18" charset="0"/>
                            </a:rPr>
                            <m:t>𝒘</m:t>
                          </m:r>
                        </m:e>
                      </m:nary>
                    </m:oMath>
                  </m:oMathPara>
                </a14:m>
                <a:endParaRPr lang="en-US" b="0" dirty="0"/>
              </a:p>
              <a:p>
                <a:r>
                  <a:rPr lang="en-SG" dirty="0"/>
                  <a:t>Why do we need to compute in this manner?</a:t>
                </a:r>
              </a:p>
              <a:p>
                <a:pPr lvl="1"/>
                <a:r>
                  <a:rPr lang="en-SG" dirty="0"/>
                  <a:t>Understand the “</a:t>
                </a:r>
                <a:r>
                  <a:rPr lang="en-SG" dirty="0" err="1"/>
                  <a:t>uncertanity</a:t>
                </a:r>
                <a:r>
                  <a:rPr lang="en-SG" dirty="0"/>
                  <a:t>” of results;</a:t>
                </a:r>
              </a:p>
              <a:p>
                <a:pPr lvl="1"/>
                <a:r>
                  <a:rPr lang="en-SG" dirty="0"/>
                  <a:t>Probability – Uncertainty;</a:t>
                </a:r>
              </a:p>
              <a:p>
                <a:pPr lvl="1"/>
                <a:r>
                  <a:rPr lang="en-US" altLang="zh-CN" dirty="0"/>
                  <a:t>What types of uncertainty we may encounter?</a:t>
                </a:r>
                <a:endParaRPr lang="en-SG" dirty="0"/>
              </a:p>
            </p:txBody>
          </p:sp>
        </mc:Choice>
        <mc:Fallback xmlns="">
          <p:sp>
            <p:nvSpPr>
              <p:cNvPr id="3" name="Content Placeholder 2">
                <a:extLst>
                  <a:ext uri="{FF2B5EF4-FFF2-40B4-BE49-F238E27FC236}">
                    <a16:creationId xmlns:a16="http://schemas.microsoft.com/office/drawing/2014/main" id="{91772AAA-44E3-7012-741B-ECD00E46F32F}"/>
                  </a:ext>
                </a:extLst>
              </p:cNvPr>
              <p:cNvSpPr>
                <a:spLocks noGrp="1" noRot="1" noChangeAspect="1" noMove="1" noResize="1" noEditPoints="1" noAdjustHandles="1" noChangeArrowheads="1" noChangeShapeType="1" noTextEdit="1"/>
              </p:cNvSpPr>
              <p:nvPr>
                <p:ph idx="1"/>
              </p:nvPr>
            </p:nvSpPr>
            <p:spPr>
              <a:blipFill>
                <a:blip r:embed="rId2"/>
                <a:stretch>
                  <a:fillRect t="-1269"/>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14284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1A9CE-CE14-5E75-9751-F76184BE7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106E1-661D-48CA-9C16-054213BA036D}"/>
              </a:ext>
            </a:extLst>
          </p:cNvPr>
          <p:cNvSpPr>
            <a:spLocks noGrp="1"/>
          </p:cNvSpPr>
          <p:nvPr>
            <p:ph type="title"/>
          </p:nvPr>
        </p:nvSpPr>
        <p:spPr/>
        <p:txBody>
          <a:bodyPr/>
          <a:lstStyle/>
          <a:p>
            <a:r>
              <a:rPr lang="en-SG" dirty="0"/>
              <a:t>Uncertainty and Bayesian Inference</a:t>
            </a:r>
          </a:p>
        </p:txBody>
      </p:sp>
      <p:sp>
        <p:nvSpPr>
          <p:cNvPr id="3" name="Content Placeholder 2">
            <a:extLst>
              <a:ext uri="{FF2B5EF4-FFF2-40B4-BE49-F238E27FC236}">
                <a16:creationId xmlns:a16="http://schemas.microsoft.com/office/drawing/2014/main" id="{56B0460F-6A65-2D10-F3E8-C8E3CD72EA27}"/>
              </a:ext>
            </a:extLst>
          </p:cNvPr>
          <p:cNvSpPr>
            <a:spLocks noGrp="1"/>
          </p:cNvSpPr>
          <p:nvPr>
            <p:ph idx="1"/>
          </p:nvPr>
        </p:nvSpPr>
        <p:spPr>
          <a:xfrm>
            <a:off x="838200" y="4406400"/>
            <a:ext cx="10515600" cy="2124000"/>
          </a:xfrm>
        </p:spPr>
        <p:txBody>
          <a:bodyPr/>
          <a:lstStyle/>
          <a:p>
            <a:r>
              <a:rPr lang="en-SG" sz="2400" dirty="0"/>
              <a:t>Aleatoric uncertainty: inherent uncertainty in the environment’s dynamics;</a:t>
            </a:r>
          </a:p>
          <a:p>
            <a:pPr lvl="1"/>
            <a:r>
              <a:rPr lang="en-SG" sz="2000" dirty="0"/>
              <a:t>Output distribution for a classifier or a model (from the SoftMax).</a:t>
            </a:r>
          </a:p>
          <a:p>
            <a:r>
              <a:rPr lang="en-SG" sz="2400" dirty="0"/>
              <a:t>Epistemic uncertainly: uncertainty about the model parameters:</a:t>
            </a:r>
          </a:p>
          <a:p>
            <a:pPr lvl="1"/>
            <a:r>
              <a:rPr lang="en-SG" sz="2000" dirty="0"/>
              <a:t>Not considered with normal neural networks;</a:t>
            </a:r>
          </a:p>
          <a:p>
            <a:pPr lvl="1"/>
            <a:r>
              <a:rPr lang="en-US" altLang="zh-CN" sz="2000" dirty="0"/>
              <a:t>Different networks from different training processes.</a:t>
            </a:r>
            <a:endParaRPr lang="en-SG" sz="2000" dirty="0"/>
          </a:p>
        </p:txBody>
      </p:sp>
      <p:pic>
        <p:nvPicPr>
          <p:cNvPr id="5" name="图片 4">
            <a:extLst>
              <a:ext uri="{FF2B5EF4-FFF2-40B4-BE49-F238E27FC236}">
                <a16:creationId xmlns:a16="http://schemas.microsoft.com/office/drawing/2014/main" id="{0A1FC3ED-DB30-B556-F555-D0CF951AC151}"/>
              </a:ext>
            </a:extLst>
          </p:cNvPr>
          <p:cNvPicPr>
            <a:picLocks noChangeAspect="1"/>
          </p:cNvPicPr>
          <p:nvPr/>
        </p:nvPicPr>
        <p:blipFill>
          <a:blip r:embed="rId2"/>
          <a:stretch>
            <a:fillRect/>
          </a:stretch>
        </p:blipFill>
        <p:spPr>
          <a:xfrm>
            <a:off x="2204177" y="1326212"/>
            <a:ext cx="2614046" cy="2916776"/>
          </a:xfrm>
          <a:prstGeom prst="rect">
            <a:avLst/>
          </a:prstGeom>
        </p:spPr>
      </p:pic>
      <p:pic>
        <p:nvPicPr>
          <p:cNvPr id="7" name="图片 6">
            <a:extLst>
              <a:ext uri="{FF2B5EF4-FFF2-40B4-BE49-F238E27FC236}">
                <a16:creationId xmlns:a16="http://schemas.microsoft.com/office/drawing/2014/main" id="{FC5E5537-ABEF-DCD7-B858-FB587F79A12E}"/>
              </a:ext>
            </a:extLst>
          </p:cNvPr>
          <p:cNvPicPr>
            <a:picLocks noChangeAspect="1"/>
          </p:cNvPicPr>
          <p:nvPr/>
        </p:nvPicPr>
        <p:blipFill>
          <a:blip r:embed="rId3"/>
          <a:stretch>
            <a:fillRect/>
          </a:stretch>
        </p:blipFill>
        <p:spPr>
          <a:xfrm>
            <a:off x="6239246" y="1325847"/>
            <a:ext cx="2897554" cy="2897554"/>
          </a:xfrm>
          <a:prstGeom prst="rect">
            <a:avLst/>
          </a:prstGeom>
        </p:spPr>
      </p:pic>
    </p:spTree>
    <p:extLst>
      <p:ext uri="{BB962C8B-B14F-4D97-AF65-F5344CB8AC3E}">
        <p14:creationId xmlns:p14="http://schemas.microsoft.com/office/powerpoint/2010/main" val="317270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39B86-1DE2-3C02-B44E-00413F09B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F5A630-74FA-9548-6B47-A9F479F80EF2}"/>
              </a:ext>
            </a:extLst>
          </p:cNvPr>
          <p:cNvSpPr>
            <a:spLocks noGrp="1"/>
          </p:cNvSpPr>
          <p:nvPr>
            <p:ph type="title"/>
          </p:nvPr>
        </p:nvSpPr>
        <p:spPr/>
        <p:txBody>
          <a:bodyPr/>
          <a:lstStyle/>
          <a:p>
            <a:r>
              <a:rPr lang="en-SG" dirty="0"/>
              <a:t>Examples of Uncertainty in Classification</a:t>
            </a:r>
          </a:p>
        </p:txBody>
      </p:sp>
      <p:pic>
        <p:nvPicPr>
          <p:cNvPr id="5" name="图片 4">
            <a:extLst>
              <a:ext uri="{FF2B5EF4-FFF2-40B4-BE49-F238E27FC236}">
                <a16:creationId xmlns:a16="http://schemas.microsoft.com/office/drawing/2014/main" id="{EA2024C0-B6E2-D701-1E03-3018620D2698}"/>
              </a:ext>
            </a:extLst>
          </p:cNvPr>
          <p:cNvPicPr>
            <a:picLocks noChangeAspect="1"/>
          </p:cNvPicPr>
          <p:nvPr/>
        </p:nvPicPr>
        <p:blipFill rotWithShape="1">
          <a:blip r:embed="rId3"/>
          <a:srcRect b="1190"/>
          <a:stretch/>
        </p:blipFill>
        <p:spPr>
          <a:xfrm>
            <a:off x="1906956" y="1543051"/>
            <a:ext cx="3991039" cy="4512128"/>
          </a:xfrm>
          <a:prstGeom prst="rect">
            <a:avLst/>
          </a:prstGeom>
        </p:spPr>
      </p:pic>
      <p:pic>
        <p:nvPicPr>
          <p:cNvPr id="7" name="图片 6">
            <a:extLst>
              <a:ext uri="{FF2B5EF4-FFF2-40B4-BE49-F238E27FC236}">
                <a16:creationId xmlns:a16="http://schemas.microsoft.com/office/drawing/2014/main" id="{C4B5A5A4-3DBC-6FA1-797D-3EB99B6293D6}"/>
              </a:ext>
            </a:extLst>
          </p:cNvPr>
          <p:cNvPicPr>
            <a:picLocks noChangeAspect="1"/>
          </p:cNvPicPr>
          <p:nvPr/>
        </p:nvPicPr>
        <p:blipFill rotWithShape="1">
          <a:blip r:embed="rId4"/>
          <a:srcRect b="1190"/>
          <a:stretch/>
        </p:blipFill>
        <p:spPr>
          <a:xfrm>
            <a:off x="6096000" y="1543051"/>
            <a:ext cx="4189044" cy="4512128"/>
          </a:xfrm>
          <a:prstGeom prst="rect">
            <a:avLst/>
          </a:prstGeom>
        </p:spPr>
      </p:pic>
    </p:spTree>
    <p:extLst>
      <p:ext uri="{BB962C8B-B14F-4D97-AF65-F5344CB8AC3E}">
        <p14:creationId xmlns:p14="http://schemas.microsoft.com/office/powerpoint/2010/main" val="1863203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9C4FF"/>
        </a:solidFill>
        <a:ln>
          <a:solidFill>
            <a:srgbClr val="004282"/>
          </a:solidFill>
        </a:ln>
      </a:spPr>
      <a:bodyPr rtlCol="0" anchor="ctr"/>
      <a:lstStyle>
        <a:defPPr algn="ctr">
          <a:defRPr sz="2000" dirty="0" smtClean="0">
            <a:solidFill>
              <a:srgbClr val="004282"/>
            </a:solidFill>
            <a:latin typeface="Arial" panose="020B0604020202020204" pitchFamily="34" charset="0"/>
            <a:cs typeface="Arial" panose="020B0604020202020204" pitchFamily="34"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oAutofit/>
      </a:bodyPr>
      <a:lstStyle>
        <a:defPPr marL="324000" marR="0" indent="-324000" algn="l" defTabSz="914377" rtl="0" eaLnBrk="1" fontAlgn="auto" latinLnBrk="0" hangingPunct="1">
          <a:lnSpc>
            <a:spcPct val="100000"/>
          </a:lnSpc>
          <a:spcBef>
            <a:spcPts val="600"/>
          </a:spcBef>
          <a:spcAft>
            <a:spcPts val="600"/>
          </a:spcAft>
          <a:buClrTx/>
          <a:buSzTx/>
          <a:buFontTx/>
          <a:buBlip>
            <a:blip xmlns:r="http://schemas.openxmlformats.org/officeDocument/2006/relationships" r:embed="rId1"/>
          </a:buBlip>
          <a:tabLst/>
          <a:defRPr kumimoji="0"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NUS" id="{36A9BB50-2C33-4189-9E1A-65F2F18AB697}" vid="{8EA660E6-A9D3-441F-9718-A8024C1E0219}"/>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NUS</Template>
  <TotalTime>34284</TotalTime>
  <Words>2851</Words>
  <Application>Microsoft Office PowerPoint</Application>
  <PresentationFormat>Widescreen</PresentationFormat>
  <Paragraphs>255</Paragraphs>
  <Slides>46</Slides>
  <Notes>16</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46</vt:i4>
      </vt:variant>
    </vt:vector>
  </HeadingPairs>
  <TitlesOfParts>
    <vt:vector size="61" baseType="lpstr">
      <vt:lpstr>CMBX10</vt:lpstr>
      <vt:lpstr>CMBX7</vt:lpstr>
      <vt:lpstr>CMSY10</vt:lpstr>
      <vt:lpstr>NimbusRomNo9L-Regu</vt:lpstr>
      <vt:lpstr>NimbusRomNo9L-ReguItal</vt:lpstr>
      <vt:lpstr>Arial</vt:lpstr>
      <vt:lpstr>Calibri</vt:lpstr>
      <vt:lpstr>Cambria Math</vt:lpstr>
      <vt:lpstr>Wingdings</vt:lpstr>
      <vt:lpstr>NUS</vt:lpstr>
      <vt:lpstr>4_Office Theme</vt:lpstr>
      <vt:lpstr>3_Office Theme</vt:lpstr>
      <vt:lpstr>5_Office Theme</vt:lpstr>
      <vt:lpstr>7_Office Theme</vt:lpstr>
      <vt:lpstr>13_Office Theme</vt:lpstr>
      <vt:lpstr>CEG5304 / EE6934 (PT2)</vt:lpstr>
      <vt:lpstr>Admin Issues for Week 12</vt:lpstr>
      <vt:lpstr>The Prior: Bayesian Inference &amp;  Bayesian Neural Network</vt:lpstr>
      <vt:lpstr>Quick Recap: Pillars of Deep Learning</vt:lpstr>
      <vt:lpstr>What We Have? What We Left Behind?</vt:lpstr>
      <vt:lpstr>Bayesian Inference</vt:lpstr>
      <vt:lpstr>Bayesian Inference and Uncertainty</vt:lpstr>
      <vt:lpstr>Uncertainty and Bayesian Inference</vt:lpstr>
      <vt:lpstr>Examples of Uncertainty in Classification</vt:lpstr>
      <vt:lpstr>Quantifying Uncertainty with Bayesian Inference</vt:lpstr>
      <vt:lpstr>Example: Bayesian Linear Regression</vt:lpstr>
      <vt:lpstr>Example: Bayesian Linear Regression</vt:lpstr>
      <vt:lpstr>Another Example of Bayesian Regression</vt:lpstr>
      <vt:lpstr>Visualizing Confidence Interval vs. Data Observation</vt:lpstr>
      <vt:lpstr>Data Uncertainty vs. Model Uncertainty</vt:lpstr>
      <vt:lpstr>Bayesian Neural Network?</vt:lpstr>
      <vt:lpstr>Bayesian Model: Samples from the Prior</vt:lpstr>
      <vt:lpstr>BNN vs NN (in General with DNN)</vt:lpstr>
      <vt:lpstr>BNN: Maximizing the Posterior</vt:lpstr>
      <vt:lpstr>Posterior Inference with Markov Chain Monte Carlo</vt:lpstr>
      <vt:lpstr>Posterior Inference: Variational Bayes</vt:lpstr>
      <vt:lpstr>Posterior Inference: Variational Bayes</vt:lpstr>
      <vt:lpstr>Uses of BNNs (Some)</vt:lpstr>
      <vt:lpstr>An Example of BNN:  Variational AutoEncoders (VAEs): Generative Models and Representation Learning</vt:lpstr>
      <vt:lpstr>Learning Generative Models via Density Models</vt:lpstr>
      <vt:lpstr>Autoregressive Models: Image Generation</vt:lpstr>
      <vt:lpstr>The Gaussian Diffusion Model</vt:lpstr>
      <vt:lpstr>The Generative Adversarial Network (GAN)</vt:lpstr>
      <vt:lpstr>Generative Modelling v.s. Representation Learning</vt:lpstr>
      <vt:lpstr>How does Generative Modelling Effect Distribution?</vt:lpstr>
      <vt:lpstr>Properties of Generative Modelling</vt:lpstr>
      <vt:lpstr>Generative Modelling v.s. Representation Learning</vt:lpstr>
      <vt:lpstr>Generative Modelling with Autoencoder (AE)</vt:lpstr>
      <vt:lpstr>Adapting Autoencoder (AE) for Generative Modelling</vt:lpstr>
      <vt:lpstr>Adapting Autoencoder (AE) for Generative Modelling</vt:lpstr>
      <vt:lpstr>Adapting Autoencoder (AE) for Generative Modelling</vt:lpstr>
      <vt:lpstr>Adapting Autoencoder (AE) for Generative Modelling</vt:lpstr>
      <vt:lpstr>Learning the Model Parameters of VAEs</vt:lpstr>
      <vt:lpstr>Learning the Model Parameters of VAEs</vt:lpstr>
      <vt:lpstr>Learning the Model Parameters of VAEs</vt:lpstr>
      <vt:lpstr>Learning the Model Parameters of VAEs</vt:lpstr>
      <vt:lpstr>Learning the Model Parameters of VAEs</vt:lpstr>
      <vt:lpstr>Learning the Model Parameters of VAEs</vt:lpstr>
      <vt:lpstr>Learning the Model Parameters of VAEs</vt:lpstr>
      <vt:lpstr>Learning the Model Parameters of VAEs</vt:lpstr>
      <vt:lpstr>Training a VAE: Step-by-Step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EE4212 Computer Vision</dc:title>
  <dc:creator>Yuecong Xu</dc:creator>
  <cp:lastModifiedBy>Xu Yuecong</cp:lastModifiedBy>
  <cp:revision>307</cp:revision>
  <dcterms:created xsi:type="dcterms:W3CDTF">2023-12-26T03:08:59Z</dcterms:created>
  <dcterms:modified xsi:type="dcterms:W3CDTF">2024-04-09T06:48:34Z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e045e4e-d60e-4c86-8512-0f70a0407fd6_Enabled">
    <vt:lpwstr>true</vt:lpwstr>
  </property>
  <property fmtid="{D5CDD505-2E9C-101B-9397-08002B2CF9AE}" pid="3" name="MSIP_Label_4e045e4e-d60e-4c86-8512-0f70a0407fd6_SetDate">
    <vt:lpwstr>2024-03-07T09:06:31Z</vt:lpwstr>
  </property>
  <property fmtid="{D5CDD505-2E9C-101B-9397-08002B2CF9AE}" pid="4" name="MSIP_Label_4e045e4e-d60e-4c86-8512-0f70a0407fd6_Method">
    <vt:lpwstr>Privileged</vt:lpwstr>
  </property>
  <property fmtid="{D5CDD505-2E9C-101B-9397-08002B2CF9AE}" pid="5" name="MSIP_Label_4e045e4e-d60e-4c86-8512-0f70a0407fd6_Name">
    <vt:lpwstr>Unclassified</vt:lpwstr>
  </property>
  <property fmtid="{D5CDD505-2E9C-101B-9397-08002B2CF9AE}" pid="6" name="MSIP_Label_4e045e4e-d60e-4c86-8512-0f70a0407fd6_SiteId">
    <vt:lpwstr>5ba5ef5e-3109-4e77-85bd-cfeb0d347e82</vt:lpwstr>
  </property>
  <property fmtid="{D5CDD505-2E9C-101B-9397-08002B2CF9AE}" pid="7" name="MSIP_Label_4e045e4e-d60e-4c86-8512-0f70a0407fd6_ActionId">
    <vt:lpwstr>42c6ee89-4c74-42bc-aedc-f6819b2f2560</vt:lpwstr>
  </property>
  <property fmtid="{D5CDD505-2E9C-101B-9397-08002B2CF9AE}" pid="8" name="MSIP_Label_4e045e4e-d60e-4c86-8512-0f70a0407fd6_ContentBits">
    <vt:lpwstr>0</vt:lpwstr>
  </property>
</Properties>
</file>